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24"/>
  </p:notesMasterIdLst>
  <p:handoutMasterIdLst>
    <p:handoutMasterId r:id="rId125"/>
  </p:handoutMasterIdLst>
  <p:sldIdLst>
    <p:sldId id="256" r:id="rId2"/>
    <p:sldId id="261" r:id="rId3"/>
    <p:sldId id="271" r:id="rId4"/>
    <p:sldId id="262" r:id="rId5"/>
    <p:sldId id="272" r:id="rId6"/>
    <p:sldId id="273" r:id="rId7"/>
    <p:sldId id="394" r:id="rId8"/>
    <p:sldId id="277" r:id="rId9"/>
    <p:sldId id="389" r:id="rId10"/>
    <p:sldId id="274" r:id="rId11"/>
    <p:sldId id="396" r:id="rId12"/>
    <p:sldId id="397" r:id="rId13"/>
    <p:sldId id="398" r:id="rId14"/>
    <p:sldId id="395" r:id="rId15"/>
    <p:sldId id="400" r:id="rId16"/>
    <p:sldId id="401" r:id="rId17"/>
    <p:sldId id="399" r:id="rId18"/>
    <p:sldId id="280" r:id="rId19"/>
    <p:sldId id="275" r:id="rId20"/>
    <p:sldId id="404" r:id="rId21"/>
    <p:sldId id="403" r:id="rId22"/>
    <p:sldId id="405" r:id="rId23"/>
    <p:sldId id="392" r:id="rId24"/>
    <p:sldId id="393" r:id="rId25"/>
    <p:sldId id="387" r:id="rId26"/>
    <p:sldId id="390" r:id="rId27"/>
    <p:sldId id="276" r:id="rId28"/>
    <p:sldId id="345" r:id="rId29"/>
    <p:sldId id="279" r:id="rId30"/>
    <p:sldId id="281" r:id="rId31"/>
    <p:sldId id="346" r:id="rId32"/>
    <p:sldId id="282" r:id="rId33"/>
    <p:sldId id="286" r:id="rId34"/>
    <p:sldId id="289" r:id="rId35"/>
    <p:sldId id="291" r:id="rId36"/>
    <p:sldId id="353" r:id="rId37"/>
    <p:sldId id="354" r:id="rId38"/>
    <p:sldId id="355" r:id="rId39"/>
    <p:sldId id="356" r:id="rId40"/>
    <p:sldId id="357"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406" r:id="rId56"/>
    <p:sldId id="372" r:id="rId57"/>
    <p:sldId id="373" r:id="rId58"/>
    <p:sldId id="374" r:id="rId59"/>
    <p:sldId id="375" r:id="rId60"/>
    <p:sldId id="376" r:id="rId61"/>
    <p:sldId id="295" r:id="rId62"/>
    <p:sldId id="290" r:id="rId63"/>
    <p:sldId id="292" r:id="rId64"/>
    <p:sldId id="293" r:id="rId65"/>
    <p:sldId id="294" r:id="rId66"/>
    <p:sldId id="388" r:id="rId67"/>
    <p:sldId id="296" r:id="rId68"/>
    <p:sldId id="343" r:id="rId69"/>
    <p:sldId id="407" r:id="rId70"/>
    <p:sldId id="298" r:id="rId71"/>
    <p:sldId id="301" r:id="rId72"/>
    <p:sldId id="303" r:id="rId73"/>
    <p:sldId id="304" r:id="rId74"/>
    <p:sldId id="305" r:id="rId75"/>
    <p:sldId id="306" r:id="rId76"/>
    <p:sldId id="264" r:id="rId77"/>
    <p:sldId id="310" r:id="rId78"/>
    <p:sldId id="300" r:id="rId79"/>
    <p:sldId id="311" r:id="rId80"/>
    <p:sldId id="347" r:id="rId81"/>
    <p:sldId id="312" r:id="rId82"/>
    <p:sldId id="307" r:id="rId83"/>
    <p:sldId id="308" r:id="rId84"/>
    <p:sldId id="313" r:id="rId85"/>
    <p:sldId id="315" r:id="rId86"/>
    <p:sldId id="348" r:id="rId87"/>
    <p:sldId id="349" r:id="rId88"/>
    <p:sldId id="350" r:id="rId89"/>
    <p:sldId id="351" r:id="rId90"/>
    <p:sldId id="352" r:id="rId91"/>
    <p:sldId id="314" r:id="rId92"/>
    <p:sldId id="316" r:id="rId93"/>
    <p:sldId id="318" r:id="rId94"/>
    <p:sldId id="344" r:id="rId95"/>
    <p:sldId id="319" r:id="rId96"/>
    <p:sldId id="323" r:id="rId97"/>
    <p:sldId id="324" r:id="rId98"/>
    <p:sldId id="320" r:id="rId99"/>
    <p:sldId id="321" r:id="rId100"/>
    <p:sldId id="325" r:id="rId101"/>
    <p:sldId id="326" r:id="rId102"/>
    <p:sldId id="328" r:id="rId103"/>
    <p:sldId id="330" r:id="rId104"/>
    <p:sldId id="334" r:id="rId105"/>
    <p:sldId id="331" r:id="rId106"/>
    <p:sldId id="335" r:id="rId107"/>
    <p:sldId id="332" r:id="rId108"/>
    <p:sldId id="378" r:id="rId109"/>
    <p:sldId id="333" r:id="rId110"/>
    <p:sldId id="379" r:id="rId111"/>
    <p:sldId id="380" r:id="rId112"/>
    <p:sldId id="339" r:id="rId113"/>
    <p:sldId id="382" r:id="rId114"/>
    <p:sldId id="381" r:id="rId115"/>
    <p:sldId id="383" r:id="rId116"/>
    <p:sldId id="340" r:id="rId117"/>
    <p:sldId id="384" r:id="rId118"/>
    <p:sldId id="385" r:id="rId119"/>
    <p:sldId id="386" r:id="rId120"/>
    <p:sldId id="268" r:id="rId121"/>
    <p:sldId id="342" r:id="rId122"/>
    <p:sldId id="341"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459591-42D8-43AC-9C1A-9266E403A64C}">
          <p14:sldIdLst>
            <p14:sldId id="256"/>
            <p14:sldId id="261"/>
            <p14:sldId id="271"/>
            <p14:sldId id="262"/>
            <p14:sldId id="272"/>
            <p14:sldId id="273"/>
            <p14:sldId id="394"/>
            <p14:sldId id="277"/>
            <p14:sldId id="389"/>
            <p14:sldId id="274"/>
            <p14:sldId id="396"/>
            <p14:sldId id="397"/>
            <p14:sldId id="398"/>
            <p14:sldId id="395"/>
            <p14:sldId id="400"/>
            <p14:sldId id="401"/>
            <p14:sldId id="399"/>
            <p14:sldId id="280"/>
            <p14:sldId id="275"/>
            <p14:sldId id="404"/>
            <p14:sldId id="403"/>
            <p14:sldId id="405"/>
            <p14:sldId id="392"/>
            <p14:sldId id="393"/>
            <p14:sldId id="387"/>
            <p14:sldId id="390"/>
            <p14:sldId id="276"/>
            <p14:sldId id="345"/>
            <p14:sldId id="279"/>
            <p14:sldId id="281"/>
            <p14:sldId id="346"/>
            <p14:sldId id="282"/>
            <p14:sldId id="286"/>
            <p14:sldId id="289"/>
            <p14:sldId id="291"/>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406"/>
            <p14:sldId id="372"/>
            <p14:sldId id="373"/>
            <p14:sldId id="374"/>
            <p14:sldId id="375"/>
            <p14:sldId id="376"/>
            <p14:sldId id="295"/>
            <p14:sldId id="290"/>
            <p14:sldId id="292"/>
            <p14:sldId id="293"/>
            <p14:sldId id="294"/>
            <p14:sldId id="388"/>
            <p14:sldId id="296"/>
            <p14:sldId id="343"/>
            <p14:sldId id="407"/>
            <p14:sldId id="298"/>
            <p14:sldId id="301"/>
            <p14:sldId id="303"/>
            <p14:sldId id="304"/>
            <p14:sldId id="305"/>
            <p14:sldId id="306"/>
            <p14:sldId id="264"/>
            <p14:sldId id="310"/>
            <p14:sldId id="300"/>
            <p14:sldId id="311"/>
            <p14:sldId id="347"/>
            <p14:sldId id="312"/>
            <p14:sldId id="307"/>
            <p14:sldId id="308"/>
            <p14:sldId id="313"/>
            <p14:sldId id="315"/>
            <p14:sldId id="348"/>
            <p14:sldId id="349"/>
            <p14:sldId id="350"/>
            <p14:sldId id="351"/>
            <p14:sldId id="352"/>
            <p14:sldId id="314"/>
            <p14:sldId id="316"/>
            <p14:sldId id="318"/>
            <p14:sldId id="344"/>
            <p14:sldId id="319"/>
            <p14:sldId id="323"/>
            <p14:sldId id="324"/>
            <p14:sldId id="320"/>
            <p14:sldId id="321"/>
            <p14:sldId id="325"/>
            <p14:sldId id="326"/>
            <p14:sldId id="328"/>
            <p14:sldId id="330"/>
            <p14:sldId id="334"/>
            <p14:sldId id="331"/>
            <p14:sldId id="335"/>
            <p14:sldId id="332"/>
            <p14:sldId id="378"/>
            <p14:sldId id="333"/>
            <p14:sldId id="379"/>
            <p14:sldId id="380"/>
            <p14:sldId id="339"/>
            <p14:sldId id="382"/>
            <p14:sldId id="381"/>
            <p14:sldId id="383"/>
            <p14:sldId id="340"/>
            <p14:sldId id="384"/>
            <p14:sldId id="385"/>
            <p14:sldId id="386"/>
            <p14:sldId id="268"/>
            <p14:sldId id="342"/>
            <p14:sldId id="341"/>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383"/>
    <a:srgbClr val="6C213E"/>
    <a:srgbClr val="C7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80473" autoAdjust="0"/>
  </p:normalViewPr>
  <p:slideViewPr>
    <p:cSldViewPr snapToGrid="0">
      <p:cViewPr varScale="1">
        <p:scale>
          <a:sx n="81" d="100"/>
          <a:sy n="81" d="100"/>
        </p:scale>
        <p:origin x="570" y="60"/>
      </p:cViewPr>
      <p:guideLst>
        <p:guide pos="3840"/>
        <p:guide orient="horz" pos="2160"/>
      </p:guideLst>
    </p:cSldViewPr>
  </p:slideViewPr>
  <p:notesTextViewPr>
    <p:cViewPr>
      <p:scale>
        <a:sx n="100" d="100"/>
        <a:sy n="100" d="100"/>
      </p:scale>
      <p:origin x="0" y="0"/>
    </p:cViewPr>
  </p:notesText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C5E050-A730-47E5-ACE4-E2750C6A702A}" type="datetimeFigureOut">
              <a:rPr lang="en-GB" smtClean="0"/>
              <a:t>11/03/2022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90EC7-7394-4D57-8DF8-946198DDA251}" type="slidenum">
              <a:rPr lang="en-GB" smtClean="0"/>
              <a:t>‹#›</a:t>
            </a:fld>
            <a:endParaRPr lang="en-GB"/>
          </a:p>
        </p:txBody>
      </p:sp>
    </p:spTree>
    <p:extLst>
      <p:ext uri="{BB962C8B-B14F-4D97-AF65-F5344CB8AC3E}">
        <p14:creationId xmlns:p14="http://schemas.microsoft.com/office/powerpoint/2010/main" val="322622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20280-B6E5-426F-A3EF-855FD7ECB648}"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540EE-F83F-4365-8BB9-B7B9C982701A}" type="slidenum">
              <a:rPr lang="en-GB" smtClean="0"/>
              <a:t>‹#›</a:t>
            </a:fld>
            <a:endParaRPr lang="en-GB"/>
          </a:p>
        </p:txBody>
      </p:sp>
    </p:spTree>
    <p:extLst>
      <p:ext uri="{BB962C8B-B14F-4D97-AF65-F5344CB8AC3E}">
        <p14:creationId xmlns:p14="http://schemas.microsoft.com/office/powerpoint/2010/main" val="217420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a:t>
            </a:fld>
            <a:endParaRPr lang="en-GB"/>
          </a:p>
        </p:txBody>
      </p:sp>
    </p:spTree>
    <p:extLst>
      <p:ext uri="{BB962C8B-B14F-4D97-AF65-F5344CB8AC3E}">
        <p14:creationId xmlns:p14="http://schemas.microsoft.com/office/powerpoint/2010/main" val="136979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Let’s detour for a moment to review the evolution of project management and approaches to new product development, focusing on techniques that are now associated with ‘agile’.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Projects before the 1940s used a predictive paradigm and sequential activities. These projects were usually lead by the lead architect or lead engineer; the role of project manager did not exist.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Most conventional projects today use graphical charts to show the project’s schedule of activities. An American engineer Henry Gantt developed simple versions of these charts around 1909, and used an improved version to help the US ramp up industrial production prior to its entry into World War 1. Similar charts were developed and used by Hermann </a:t>
            </a:r>
            <a:r>
              <a:rPr lang="en-AU" sz="1200" kern="1200" dirty="0" err="1" smtClean="0">
                <a:solidFill>
                  <a:schemeClr val="tx1"/>
                </a:solidFill>
                <a:latin typeface="+mn-lt"/>
                <a:ea typeface="+mn-ea"/>
                <a:cs typeface="+mn-cs"/>
              </a:rPr>
              <a:t>Schürch</a:t>
            </a:r>
            <a:r>
              <a:rPr lang="en-AU" sz="1200" kern="1200" dirty="0" smtClean="0">
                <a:solidFill>
                  <a:schemeClr val="tx1"/>
                </a:solidFill>
                <a:latin typeface="+mn-lt"/>
                <a:ea typeface="+mn-ea"/>
                <a:cs typeface="+mn-cs"/>
              </a:rPr>
              <a:t> for an innovative bridge construction project in Switzerland in 1912. The charts were first called Gantt charts in a book published in 1922.</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the 1940s, during World War 2, the Manhattan project was established to create the first atomic bombs. Because of the significant unknowns associated with the project, and its urgency, a conventional predictive approach would have been too risky. Instead, the project used approaches such as emergent detail, parallel workstreams and iterative development. In the same timeframe, some advances in project scheduling techniques were developed. For example, in the Pacific war the US Navy needed to ensure that all of the ships in a fleet arrived at the target island at the same time. So, faster ships were ordered to ‘float’ for a time, to allow slower ships time to catch up. The US Army used the same concept, but called it ‘slack’ instead.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the 1950s various projects, such as the creation of the first Intercontinental Ballistic Missiles and submarine-launched missiles, used the same paradigms as the Manhattan project to deal with their unknowns.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this timeframe, several techniques were developed to improve the control of </a:t>
            </a:r>
            <a:r>
              <a:rPr lang="en-AU" sz="1200" kern="1200" dirty="0" err="1" smtClean="0">
                <a:solidFill>
                  <a:schemeClr val="tx1"/>
                </a:solidFill>
                <a:latin typeface="+mn-lt"/>
                <a:ea typeface="+mn-ea"/>
                <a:cs typeface="+mn-cs"/>
              </a:rPr>
              <a:t>schedules.The</a:t>
            </a:r>
            <a:r>
              <a:rPr lang="en-AU" sz="1200" kern="1200" dirty="0" smtClean="0">
                <a:solidFill>
                  <a:schemeClr val="tx1"/>
                </a:solidFill>
                <a:latin typeface="+mn-lt"/>
                <a:ea typeface="+mn-ea"/>
                <a:cs typeface="+mn-cs"/>
              </a:rPr>
              <a:t> Program Evaluation and Review Technique (or PERT) was developed as a variation of a Gantt chart. And the Critical Path Method (or CPM) allowed project managers to calculate the shortest possible sequence through a complex set of interrelated activities, to determine minimum project length and identify which activities needed special attention. These techniques are now embedded in common scheduling tools.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the 1960s, the US space program, which culminated in the Apollo moon landings, used paradigms such as incremental development of capability and iterative development of components.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the 1970s, the development of the avionics system for the Space Shuttle was accomplished in 6 iterations.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Many of these paradigms, developed for use with non-conventional projects over the last 80 years, are now associated with </a:t>
            </a:r>
            <a:r>
              <a:rPr lang="en-AU" sz="1200" kern="1200" dirty="0" err="1" smtClean="0">
                <a:solidFill>
                  <a:schemeClr val="tx1"/>
                </a:solidFill>
                <a:latin typeface="+mn-lt"/>
                <a:ea typeface="+mn-ea"/>
                <a:cs typeface="+mn-cs"/>
              </a:rPr>
              <a:t>with</a:t>
            </a:r>
            <a:r>
              <a:rPr lang="en-AU" sz="1200" kern="1200" dirty="0" smtClean="0">
                <a:solidFill>
                  <a:schemeClr val="tx1"/>
                </a:solidFill>
                <a:latin typeface="+mn-lt"/>
                <a:ea typeface="+mn-ea"/>
                <a:cs typeface="+mn-cs"/>
              </a:rPr>
              <a:t> what we call ‘agile’ projects.</a:t>
            </a:r>
          </a:p>
        </p:txBody>
      </p:sp>
      <p:sp>
        <p:nvSpPr>
          <p:cNvPr id="4" name="Slide Number Placeholder 3"/>
          <p:cNvSpPr>
            <a:spLocks noGrp="1"/>
          </p:cNvSpPr>
          <p:nvPr>
            <p:ph type="sldNum" sz="quarter" idx="10"/>
          </p:nvPr>
        </p:nvSpPr>
        <p:spPr/>
        <p:txBody>
          <a:bodyPr/>
          <a:lstStyle/>
          <a:p>
            <a:fld id="{312540EE-F83F-4365-8BB9-B7B9C982701A}" type="slidenum">
              <a:rPr lang="en-GB" smtClean="0"/>
              <a:t>11</a:t>
            </a:fld>
            <a:endParaRPr lang="en-GB"/>
          </a:p>
        </p:txBody>
      </p:sp>
    </p:spTree>
    <p:extLst>
      <p:ext uri="{BB962C8B-B14F-4D97-AF65-F5344CB8AC3E}">
        <p14:creationId xmlns:p14="http://schemas.microsoft.com/office/powerpoint/2010/main" val="2503994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a:t>
            </a:r>
            <a:r>
              <a:rPr lang="en-GB" baseline="0" dirty="0"/>
              <a:t> 5</a:t>
            </a:r>
            <a:endParaRPr lang="en-GB" dirty="0"/>
          </a:p>
          <a:p>
            <a:r>
              <a:rPr lang="en-GB" dirty="0"/>
              <a:t>Assessment Criteria</a:t>
            </a:r>
            <a:r>
              <a:rPr lang="en-GB" baseline="0" dirty="0"/>
              <a:t> 5.6 and 5.7</a:t>
            </a:r>
          </a:p>
          <a:p>
            <a:endParaRPr lang="en-GB" baseline="0" dirty="0"/>
          </a:p>
          <a:p>
            <a:r>
              <a:rPr lang="en-GB" baseline="0" dirty="0"/>
              <a:t>Speaker notes:</a:t>
            </a:r>
          </a:p>
          <a:p>
            <a:r>
              <a:rPr lang="en-GB" dirty="0"/>
              <a:t>Manage by exception is a very big button to press in terms of the value PRINCE2 can bring to agile. Applied correctly this should create space for people to be empowered and self organise which is in effect creating the very environment that agile so much wishes to promote and create. The easy criticism of PRINCE2 is that it is command and control but the reality is that when</a:t>
            </a:r>
            <a:r>
              <a:rPr lang="en-GB" baseline="0" dirty="0"/>
              <a:t> </a:t>
            </a:r>
            <a:r>
              <a:rPr lang="en-GB" dirty="0"/>
              <a:t>PRINCE2 is done well it is based upon trust and empowerment.</a:t>
            </a:r>
          </a:p>
        </p:txBody>
      </p:sp>
      <p:sp>
        <p:nvSpPr>
          <p:cNvPr id="4" name="Slide Number Placeholder 3"/>
          <p:cNvSpPr>
            <a:spLocks noGrp="1"/>
          </p:cNvSpPr>
          <p:nvPr>
            <p:ph type="sldNum" sz="quarter" idx="10"/>
          </p:nvPr>
        </p:nvSpPr>
        <p:spPr/>
        <p:txBody>
          <a:bodyPr/>
          <a:lstStyle/>
          <a:p>
            <a:fld id="{312540EE-F83F-4365-8BB9-B7B9C982701A}" type="slidenum">
              <a:rPr lang="en-GB" smtClean="0"/>
              <a:t>105</a:t>
            </a:fld>
            <a:endParaRPr lang="en-GB"/>
          </a:p>
        </p:txBody>
      </p:sp>
    </p:spTree>
    <p:extLst>
      <p:ext uri="{BB962C8B-B14F-4D97-AF65-F5344CB8AC3E}">
        <p14:creationId xmlns:p14="http://schemas.microsoft.com/office/powerpoint/2010/main" val="10229466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106</a:t>
            </a:fld>
            <a:endParaRPr lang="en-GB"/>
          </a:p>
        </p:txBody>
      </p:sp>
    </p:spTree>
    <p:extLst>
      <p:ext uri="{BB962C8B-B14F-4D97-AF65-F5344CB8AC3E}">
        <p14:creationId xmlns:p14="http://schemas.microsoft.com/office/powerpoint/2010/main" val="18133895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107</a:t>
            </a:fld>
            <a:endParaRPr lang="en-GB"/>
          </a:p>
        </p:txBody>
      </p:sp>
    </p:spTree>
    <p:extLst>
      <p:ext uri="{BB962C8B-B14F-4D97-AF65-F5344CB8AC3E}">
        <p14:creationId xmlns:p14="http://schemas.microsoft.com/office/powerpoint/2010/main" val="32444406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the </a:t>
            </a:r>
            <a:r>
              <a:rPr lang="en-GB" dirty="0" err="1"/>
              <a:t>agilometer</a:t>
            </a:r>
            <a:r>
              <a:rPr lang="en-GB" dirty="0"/>
              <a:t> in context... It is a tool to help us think through the project</a:t>
            </a:r>
            <a:r>
              <a:rPr lang="en-GB" baseline="0" dirty="0"/>
              <a:t> environment and then to guide us as to key areas to improve or develop. For agile to succeed we must create an agile friendly environment.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108</a:t>
            </a:fld>
            <a:endParaRPr lang="en-GB"/>
          </a:p>
        </p:txBody>
      </p:sp>
    </p:spTree>
    <p:extLst>
      <p:ext uri="{BB962C8B-B14F-4D97-AF65-F5344CB8AC3E}">
        <p14:creationId xmlns:p14="http://schemas.microsoft.com/office/powerpoint/2010/main" val="2657688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terms requirements, product descriptions and user stories are often used </a:t>
            </a:r>
            <a:r>
              <a:rPr lang="en-GB" dirty="0" smtClean="0"/>
              <a:t>interchangeably.</a:t>
            </a:r>
            <a:endParaRPr lang="en-GB" dirty="0"/>
          </a:p>
          <a:p>
            <a:r>
              <a:rPr lang="en-GB" dirty="0"/>
              <a:t>Functional (what it does)</a:t>
            </a:r>
          </a:p>
          <a:p>
            <a:endParaRPr lang="en-GB" dirty="0"/>
          </a:p>
          <a:p>
            <a:r>
              <a:rPr lang="en-GB" dirty="0"/>
              <a:t>Non-functional (how well it does it</a:t>
            </a:r>
            <a:r>
              <a:rPr lang="en-GB" dirty="0" smtClean="0"/>
              <a: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109</a:t>
            </a:fld>
            <a:endParaRPr lang="en-GB"/>
          </a:p>
        </p:txBody>
      </p:sp>
    </p:spTree>
    <p:extLst>
      <p:ext uri="{BB962C8B-B14F-4D97-AF65-F5344CB8AC3E}">
        <p14:creationId xmlns:p14="http://schemas.microsoft.com/office/powerpoint/2010/main" val="41254676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Requirements </a:t>
            </a:r>
            <a:r>
              <a:rPr lang="en-GB" dirty="0"/>
              <a:t>are prioritised at the highest level using </a:t>
            </a:r>
            <a:r>
              <a:rPr lang="en-GB" dirty="0" err="1"/>
              <a:t>MoSCoW</a:t>
            </a:r>
            <a:r>
              <a:rPr lang="en-GB" dirty="0" smtClean="0"/>
              <a:t>. </a:t>
            </a:r>
            <a:r>
              <a:rPr lang="en-GB" dirty="0"/>
              <a:t>To group and identify </a:t>
            </a:r>
            <a:r>
              <a:rPr lang="en-GB" dirty="0" smtClean="0"/>
              <a:t>dependencies.</a:t>
            </a:r>
            <a:endParaRPr lang="en-GB" dirty="0"/>
          </a:p>
          <a:p>
            <a:r>
              <a:rPr lang="en-GB" dirty="0" smtClean="0"/>
              <a:t>They </a:t>
            </a:r>
            <a:r>
              <a:rPr lang="en-GB" dirty="0"/>
              <a:t>are prioritised at the lowest level in a simple</a:t>
            </a:r>
            <a:r>
              <a:rPr lang="en-GB" baseline="0" dirty="0"/>
              <a:t> forced list to ensure that relative value is </a:t>
            </a:r>
            <a:r>
              <a:rPr lang="en-GB" baseline="0" dirty="0" smtClean="0"/>
              <a:t>clear.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110</a:t>
            </a:fld>
            <a:endParaRPr lang="en-GB"/>
          </a:p>
        </p:txBody>
      </p:sp>
    </p:spTree>
    <p:extLst>
      <p:ext uri="{BB962C8B-B14F-4D97-AF65-F5344CB8AC3E}">
        <p14:creationId xmlns:p14="http://schemas.microsoft.com/office/powerpoint/2010/main" val="36282512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312540EE-F83F-4365-8BB9-B7B9C982701A}" type="slidenum">
              <a:rPr lang="en-GB" smtClean="0"/>
              <a:t>111</a:t>
            </a:fld>
            <a:endParaRPr lang="en-GB"/>
          </a:p>
        </p:txBody>
      </p:sp>
    </p:spTree>
    <p:extLst>
      <p:ext uri="{BB962C8B-B14F-4D97-AF65-F5344CB8AC3E}">
        <p14:creationId xmlns:p14="http://schemas.microsoft.com/office/powerpoint/2010/main" val="17008161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Agile needs fast and clear communications... That is why it favours face to face... An agile working environment</a:t>
            </a:r>
            <a:r>
              <a:rPr lang="en-GB" baseline="0" dirty="0" smtClean="0"/>
              <a:t> is about efficient and effective working without delays.</a:t>
            </a:r>
          </a:p>
          <a:p>
            <a:endParaRPr lang="en-GB" dirty="0" smtClean="0"/>
          </a:p>
          <a:p>
            <a:r>
              <a:rPr lang="en-GB" dirty="0" smtClean="0"/>
              <a:t>PRINCE2 favours clear shared understanding...</a:t>
            </a:r>
            <a:r>
              <a:rPr lang="en-GB" baseline="0" dirty="0" smtClean="0"/>
              <a:t> In the past that has led to documentation and reports... But it does not have to be done to a degree that is detrimental to the delivery.</a:t>
            </a:r>
            <a:endParaRPr lang="en-GB" dirty="0" smtClean="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112</a:t>
            </a:fld>
            <a:endParaRPr lang="en-GB"/>
          </a:p>
        </p:txBody>
      </p:sp>
    </p:spTree>
    <p:extLst>
      <p:ext uri="{BB962C8B-B14F-4D97-AF65-F5344CB8AC3E}">
        <p14:creationId xmlns:p14="http://schemas.microsoft.com/office/powerpoint/2010/main" val="18616622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113</a:t>
            </a:fld>
            <a:endParaRPr lang="en-GB"/>
          </a:p>
        </p:txBody>
      </p:sp>
    </p:spTree>
    <p:extLst>
      <p:ext uri="{BB962C8B-B14F-4D97-AF65-F5344CB8AC3E}">
        <p14:creationId xmlns:p14="http://schemas.microsoft.com/office/powerpoint/2010/main" val="2265909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114</a:t>
            </a:fld>
            <a:endParaRPr lang="en-GB"/>
          </a:p>
        </p:txBody>
      </p:sp>
    </p:spTree>
    <p:extLst>
      <p:ext uri="{BB962C8B-B14F-4D97-AF65-F5344CB8AC3E}">
        <p14:creationId xmlns:p14="http://schemas.microsoft.com/office/powerpoint/2010/main" val="305771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second slide of a highly selective history of projects over the last 80 years, that illustrates that many of the concepts now called ‘agile’ have been in use for a very long time.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a:t>
            </a:fld>
            <a:endParaRPr lang="en-GB"/>
          </a:p>
        </p:txBody>
      </p:sp>
    </p:spTree>
    <p:extLst>
      <p:ext uri="{BB962C8B-B14F-4D97-AF65-F5344CB8AC3E}">
        <p14:creationId xmlns:p14="http://schemas.microsoft.com/office/powerpoint/2010/main" val="60196075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115</a:t>
            </a:fld>
            <a:endParaRPr lang="en-GB"/>
          </a:p>
        </p:txBody>
      </p:sp>
    </p:spTree>
    <p:extLst>
      <p:ext uri="{BB962C8B-B14F-4D97-AF65-F5344CB8AC3E}">
        <p14:creationId xmlns:p14="http://schemas.microsoft.com/office/powerpoint/2010/main" val="12993439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a:t>
            </a:r>
            <a:r>
              <a:rPr lang="en-GB" baseline="0" dirty="0"/>
              <a:t> the real value in agile is behaviours and attitudes... Perhaps the most obvious physical attribute is little and often, frequent releases. </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116</a:t>
            </a:fld>
            <a:endParaRPr lang="en-GB"/>
          </a:p>
        </p:txBody>
      </p:sp>
    </p:spTree>
    <p:extLst>
      <p:ext uri="{BB962C8B-B14F-4D97-AF65-F5344CB8AC3E}">
        <p14:creationId xmlns:p14="http://schemas.microsoft.com/office/powerpoint/2010/main" val="15711574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a:t>
            </a:r>
            <a:r>
              <a:rPr lang="en-GB" baseline="0" dirty="0"/>
              <a:t>are tangible </a:t>
            </a:r>
            <a:r>
              <a:rPr lang="en-GB" baseline="0" dirty="0" smtClean="0"/>
              <a:t>advantages, and </a:t>
            </a:r>
            <a:r>
              <a:rPr lang="en-GB" baseline="0" dirty="0"/>
              <a:t>have real value in selling agile working to our customers.  </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117</a:t>
            </a:fld>
            <a:endParaRPr lang="en-GB"/>
          </a:p>
        </p:txBody>
      </p:sp>
    </p:spTree>
    <p:extLst>
      <p:ext uri="{BB962C8B-B14F-4D97-AF65-F5344CB8AC3E}">
        <p14:creationId xmlns:p14="http://schemas.microsoft.com/office/powerpoint/2010/main" val="35604525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118</a:t>
            </a:fld>
            <a:endParaRPr lang="en-GB"/>
          </a:p>
        </p:txBody>
      </p:sp>
    </p:spTree>
    <p:extLst>
      <p:ext uri="{BB962C8B-B14F-4D97-AF65-F5344CB8AC3E}">
        <p14:creationId xmlns:p14="http://schemas.microsoft.com/office/powerpoint/2010/main" val="253846289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119</a:t>
            </a:fld>
            <a:endParaRPr lang="en-GB"/>
          </a:p>
        </p:txBody>
      </p:sp>
    </p:spTree>
    <p:extLst>
      <p:ext uri="{BB962C8B-B14F-4D97-AF65-F5344CB8AC3E}">
        <p14:creationId xmlns:p14="http://schemas.microsoft.com/office/powerpoint/2010/main" val="7562915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121</a:t>
            </a:fld>
            <a:endParaRPr lang="en-GB"/>
          </a:p>
        </p:txBody>
      </p:sp>
    </p:spTree>
    <p:extLst>
      <p:ext uri="{BB962C8B-B14F-4D97-AF65-F5344CB8AC3E}">
        <p14:creationId xmlns:p14="http://schemas.microsoft.com/office/powerpoint/2010/main" val="20124383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One</a:t>
            </a:r>
            <a:r>
              <a:rPr lang="en-GB" baseline="0" dirty="0"/>
              <a:t> agile concept is that of continuous improvement and seeking feedback.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Encourage any delegates to engage with PRINCE2 Agile and feedback to AXELOS if they have any comments both positive or negative.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122</a:t>
            </a:fld>
            <a:endParaRPr lang="en-GB"/>
          </a:p>
        </p:txBody>
      </p:sp>
    </p:spTree>
    <p:extLst>
      <p:ext uri="{BB962C8B-B14F-4D97-AF65-F5344CB8AC3E}">
        <p14:creationId xmlns:p14="http://schemas.microsoft.com/office/powerpoint/2010/main" val="110067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Probably the most widely known use of agile approaches in the 2020s (so far) is the development of SpaceX’ Starship.</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Elon Musk was seen as a figure of ridicule in the space industry for almost 20 years, but he is now considered to be the most innovative participant.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way SpaceX got to this point so quickly was by blowing up a lot of prototypes as part of an aggressive trial-and-error program.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According to Musk, an intense testing regime was the quickest way to refine the engineering and manufacture of the rockets.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Musk believes that, historically, an unwillingness to risk failure hampered improvements in NASA's Space Shuttle program. </a:t>
            </a:r>
          </a:p>
          <a:p>
            <a:r>
              <a:rPr lang="en-AU" sz="1200" kern="1200" dirty="0" smtClean="0">
                <a:solidFill>
                  <a:schemeClr val="tx1"/>
                </a:solidFill>
                <a:latin typeface="+mn-lt"/>
                <a:ea typeface="+mn-ea"/>
                <a:cs typeface="+mn-cs"/>
              </a:rPr>
              <a:t>“Lack of iteration was a problem because there were a lot of issues they were aware of, but people were too afraid to make change," he said. </a:t>
            </a:r>
          </a:p>
          <a:p>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13</a:t>
            </a:fld>
            <a:endParaRPr lang="en-GB"/>
          </a:p>
        </p:txBody>
      </p:sp>
    </p:spTree>
    <p:extLst>
      <p:ext uri="{BB962C8B-B14F-4D97-AF65-F5344CB8AC3E}">
        <p14:creationId xmlns:p14="http://schemas.microsoft.com/office/powerpoint/2010/main" val="258030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Today, there are a large number of approaches which position themselves under the agile ‘umbrella’.</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Many of these approaches are product development focused. This course will briefly introduce Scrum, Kanban and 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because they work well with PRINCE2 Agile, but will otherwise not cover any of the other techniques.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also a number of agile methods or frameworks that are more project focused, or which help organisations scale up agile product development techniques to address larger projects.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PRINCE2 is a general project management method, which is easily tailored to incorporate agile methods such as Scrum, Kanban and 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This course is specifically concerned with the agile extension to PRINCE2.</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This course will not address any of the other project-focused approaches, nor will it look at any of the software tools that many agile teams use.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2001, representatives of a number of the approaches shown here met, and came up with the word ‘agile’ as a collective brand, and developed what they called the Agile Manifesto, which is a set of value statements describing the </a:t>
            </a:r>
            <a:r>
              <a:rPr lang="en-AU" sz="1200" kern="1200" dirty="0" err="1" smtClean="0">
                <a:solidFill>
                  <a:schemeClr val="tx1"/>
                </a:solidFill>
                <a:latin typeface="+mn-lt"/>
                <a:ea typeface="+mn-ea"/>
                <a:cs typeface="+mn-cs"/>
              </a:rPr>
              <a:t>commmonalities</a:t>
            </a:r>
            <a:r>
              <a:rPr lang="en-AU" sz="1200" kern="1200" dirty="0" smtClean="0">
                <a:solidFill>
                  <a:schemeClr val="tx1"/>
                </a:solidFill>
                <a:latin typeface="+mn-lt"/>
                <a:ea typeface="+mn-ea"/>
                <a:cs typeface="+mn-cs"/>
              </a:rPr>
              <a:t> between their approaches. </a:t>
            </a:r>
          </a:p>
        </p:txBody>
      </p:sp>
      <p:sp>
        <p:nvSpPr>
          <p:cNvPr id="4" name="Slide Number Placeholder 3"/>
          <p:cNvSpPr>
            <a:spLocks noGrp="1"/>
          </p:cNvSpPr>
          <p:nvPr>
            <p:ph type="sldNum" sz="quarter" idx="10"/>
          </p:nvPr>
        </p:nvSpPr>
        <p:spPr/>
        <p:txBody>
          <a:bodyPr/>
          <a:lstStyle/>
          <a:p>
            <a:fld id="{312540EE-F83F-4365-8BB9-B7B9C982701A}" type="slidenum">
              <a:rPr lang="en-GB" smtClean="0"/>
              <a:t>14</a:t>
            </a:fld>
            <a:endParaRPr lang="en-GB"/>
          </a:p>
        </p:txBody>
      </p:sp>
    </p:spTree>
    <p:extLst>
      <p:ext uri="{BB962C8B-B14F-4D97-AF65-F5344CB8AC3E}">
        <p14:creationId xmlns:p14="http://schemas.microsoft.com/office/powerpoint/2010/main" val="18555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And here is the Agile Manifesto. Notice its focus on software development. For the purposes of this course, we’ll replace the word ‘software’ with the more general word ‘product’, because agile ways of working can be used to develop many different types of novel products.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Agile Manifesto presented four foundational value statements.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first value in the Agile Manifesto is “Individuals and interactions over processes and tools.” Valuing people more highly than processes or tools is easy to understand because it is people who respond to business needs and drive the development process. If the process or the tools drive development, the team may be less responsive to change and less likely to meet customer needs. Communication is an example of the difference between valuing individuals versus process. If the focus is on individuals, communication is fluid and happens when a need arises. If the focus is on process, communication is scheduled and requires specific content, which may not be of value to anyone.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conventional projects, enormous amounts of time are spent in documenting the products to be developed. These documents include business and  technical requirements, technical architectures, technical specifications, interface design documents, delivery plans, test plans, and so on. The list is extensive and is a cause of the long delays in development. Agile does not eliminate documentation, but it streamlines it in a form that gives the developer what is needed to do the work, without getting bogged down in detail. The Agile Manifesto values documentation, but it values working products more.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Contract negotiation occurs when the customer and supplier work out the details of a delivery in advance, perhaps with points along the way where these details may be renegotiated. With waterfall development models, customers negotiate the requirements for the product, often in great detail, prior to any work starting. This mean the customer is involved in the process before development begin sand later after it is completed, but not so much during development. Collaboration is a different creature entirely. The Agile Manifesto describes a customer who is engaged and collaborates throughout the development process. This makes it far easier for developers to meet the needs of the customer, because they can resolve any uncertainties rapidly. Agile methods may include the customer at intervals for periodic demos, but a project could just as easily have an end-user representative embedded as part of the team and attending all meetings, ensuring the product meets the business needs of the customer.</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Because of the great early investment in documentation and contract negotiation made by conventional projects, they may regard the rework necessitated by change as an expense, that is to be avoided if possible. With agile ways of working, the avoidance of such heavy upfront investment, and the shortness of each development cycle, means that priorities can be shifted from iteration to iteration, and new features can be added into the next iteration. </a:t>
            </a:r>
            <a:r>
              <a:rPr lang="en-AU" sz="1200" kern="1200" dirty="0" err="1" smtClean="0">
                <a:solidFill>
                  <a:schemeClr val="tx1"/>
                </a:solidFill>
                <a:latin typeface="+mn-lt"/>
                <a:ea typeface="+mn-ea"/>
                <a:cs typeface="+mn-cs"/>
              </a:rPr>
              <a:t>Agile’s</a:t>
            </a:r>
            <a:r>
              <a:rPr lang="en-AU" sz="1200" kern="1200" dirty="0" smtClean="0">
                <a:solidFill>
                  <a:schemeClr val="tx1"/>
                </a:solidFill>
                <a:latin typeface="+mn-lt"/>
                <a:ea typeface="+mn-ea"/>
                <a:cs typeface="+mn-cs"/>
              </a:rPr>
              <a:t> view is that changes always improve a project; changes provide an opportunity to generate additional business value.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problem was initially created when people interpreted the Agile Manifesto as saying that the elements to the right of the four value statements were to be avoided. A better view is that while the elements to the left of each value statement reflect the preferred way of working, the elements to the right, while deferred or less important, could still be important if applied in such a way as to support the intent of the Manifesto. For example, tools will be useful to support agile teams which are not co-located, but these tools should not be allowed to drive the behaviour of the teams.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Agile Manifesto is supported by 12 principles of agile development. To avoid confusion, we will not cover these principles in this course, because PRINCE2 comes with its own set of principles.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Despite being 20 years old, the Agile Manifesto probably remains the best definition of ‘agile’.</a:t>
            </a:r>
          </a:p>
        </p:txBody>
      </p:sp>
      <p:sp>
        <p:nvSpPr>
          <p:cNvPr id="4" name="Slide Number Placeholder 3"/>
          <p:cNvSpPr>
            <a:spLocks noGrp="1"/>
          </p:cNvSpPr>
          <p:nvPr>
            <p:ph type="sldNum" sz="quarter" idx="10"/>
          </p:nvPr>
        </p:nvSpPr>
        <p:spPr/>
        <p:txBody>
          <a:bodyPr/>
          <a:lstStyle/>
          <a:p>
            <a:fld id="{312540EE-F83F-4365-8BB9-B7B9C982701A}" type="slidenum">
              <a:rPr lang="en-GB" smtClean="0"/>
              <a:t>15</a:t>
            </a:fld>
            <a:endParaRPr lang="en-GB"/>
          </a:p>
        </p:txBody>
      </p:sp>
    </p:spTree>
    <p:extLst>
      <p:ext uri="{BB962C8B-B14F-4D97-AF65-F5344CB8AC3E}">
        <p14:creationId xmlns:p14="http://schemas.microsoft.com/office/powerpoint/2010/main" val="998511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An agile approach may not be right for every project. The selection of an approach, and the tailoring of that approach to suit the needs of the project or team, are in fact features of agile.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may be that for simple product development in an environment which does not demand a lot of formality, one of the product development focused techniques such as Scrum or Kanban may be adequate in itself at team level.</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However, as the complexity of the project increases, and as the project’s environment becomes more demanding, a more robust, project-focused technique may be required at project level.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PRINCE2 Agile supports project agility with an appropriate and tailorable degree of rigour. Teams within the project can continue to use Scrum, Kanban or whichever other agile techniques they decide to use.</a:t>
            </a:r>
          </a:p>
        </p:txBody>
      </p:sp>
      <p:sp>
        <p:nvSpPr>
          <p:cNvPr id="4" name="Slide Number Placeholder 3"/>
          <p:cNvSpPr>
            <a:spLocks noGrp="1"/>
          </p:cNvSpPr>
          <p:nvPr>
            <p:ph type="sldNum" sz="quarter" idx="10"/>
          </p:nvPr>
        </p:nvSpPr>
        <p:spPr/>
        <p:txBody>
          <a:bodyPr/>
          <a:lstStyle/>
          <a:p>
            <a:fld id="{312540EE-F83F-4365-8BB9-B7B9C982701A}" type="slidenum">
              <a:rPr lang="en-GB" smtClean="0"/>
              <a:t>16</a:t>
            </a:fld>
            <a:endParaRPr lang="en-GB"/>
          </a:p>
        </p:txBody>
      </p:sp>
    </p:spTree>
    <p:extLst>
      <p:ext uri="{BB962C8B-B14F-4D97-AF65-F5344CB8AC3E}">
        <p14:creationId xmlns:p14="http://schemas.microsoft.com/office/powerpoint/2010/main" val="51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It is critical from the outset to ensure that every delegate understands the difference between project work and BAU work.</a:t>
            </a:r>
          </a:p>
          <a:p>
            <a:r>
              <a:rPr lang="en-GB" baseline="0" dirty="0"/>
              <a:t>Most of what is said and written about agile refers to BAU but PRINCE2 Agile does not operate in a BAU environment. The point of PRINCE2 Agile is to run projects in an agile context and it is therefore the </a:t>
            </a:r>
            <a:r>
              <a:rPr lang="en-GB" baseline="0" dirty="0" smtClean="0"/>
              <a:t>application </a:t>
            </a:r>
            <a:r>
              <a:rPr lang="en-GB" baseline="0" dirty="0"/>
              <a:t>of agile ways of working (that work well in a BAU context) in a project </a:t>
            </a:r>
            <a:r>
              <a:rPr lang="en-GB" baseline="0" dirty="0" smtClean="0"/>
              <a:t>context. This </a:t>
            </a:r>
            <a:r>
              <a:rPr lang="en-GB" baseline="0" dirty="0"/>
              <a:t>is what PRINCE2 Agile seeks to </a:t>
            </a:r>
            <a:r>
              <a:rPr lang="en-GB" baseline="0" dirty="0" smtClean="0"/>
              <a:t>achieve.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17</a:t>
            </a:fld>
            <a:endParaRPr lang="en-GB"/>
          </a:p>
        </p:txBody>
      </p:sp>
    </p:spTree>
    <p:extLst>
      <p:ext uri="{BB962C8B-B14F-4D97-AF65-F5344CB8AC3E}">
        <p14:creationId xmlns:p14="http://schemas.microsoft.com/office/powerpoint/2010/main" val="222500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can be drawn whilst talking to the delegates on a flipchart if desired. </a:t>
            </a:r>
            <a:r>
              <a:rPr lang="en-GB" baseline="0" dirty="0"/>
              <a:t> This works best if the BAU side of the diagram i.e. the right-hand side, is drawn first. It is important to emphasise that this is routine ongoing work and does not need a project manager. </a:t>
            </a:r>
          </a:p>
          <a:p>
            <a:endParaRPr lang="en-GB" baseline="0" dirty="0"/>
          </a:p>
          <a:p>
            <a:r>
              <a:rPr lang="en-GB" baseline="0" dirty="0"/>
              <a:t>Once the right-hand diagram is complete and BAU is explained it may be worth mentioning that scrum is particularly good in this area. </a:t>
            </a:r>
          </a:p>
          <a:p>
            <a:endParaRPr lang="en-GB" baseline="0" dirty="0"/>
          </a:p>
          <a:p>
            <a:r>
              <a:rPr lang="en-GB" baseline="0" dirty="0"/>
              <a:t>When drawing the left-hand side of the diagram try to create the effect of a project management framework wrapping a product delivery approach. </a:t>
            </a:r>
            <a:r>
              <a:rPr lang="en-GB" baseline="0" dirty="0" smtClean="0"/>
              <a:t>As this is being done, </a:t>
            </a:r>
            <a:r>
              <a:rPr lang="en-GB" baseline="0" dirty="0"/>
              <a:t>highlight the characteristics identified in the table on the previous slide.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18</a:t>
            </a:fld>
            <a:endParaRPr lang="en-GB"/>
          </a:p>
        </p:txBody>
      </p:sp>
    </p:spTree>
    <p:extLst>
      <p:ext uri="{BB962C8B-B14F-4D97-AF65-F5344CB8AC3E}">
        <p14:creationId xmlns:p14="http://schemas.microsoft.com/office/powerpoint/2010/main" val="84692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So what do people think when they hear the word ‘agile’?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a number of common views: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Some see agile as the use of a </a:t>
            </a:r>
            <a:r>
              <a:rPr lang="en-AU" sz="1200" kern="1200" dirty="0" err="1" smtClean="0">
                <a:solidFill>
                  <a:schemeClr val="tx1"/>
                </a:solidFill>
                <a:latin typeface="+mn-lt"/>
                <a:ea typeface="+mn-ea"/>
                <a:cs typeface="+mn-cs"/>
              </a:rPr>
              <a:t>timeboxed</a:t>
            </a:r>
            <a:r>
              <a:rPr lang="en-AU" sz="1200" kern="1200" dirty="0" smtClean="0">
                <a:solidFill>
                  <a:schemeClr val="tx1"/>
                </a:solidFill>
                <a:latin typeface="+mn-lt"/>
                <a:ea typeface="+mn-ea"/>
                <a:cs typeface="+mn-cs"/>
              </a:rPr>
              <a:t> approach to developing new products in an iterative manner</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Others see agile as using certain techniques, such as daily </a:t>
            </a:r>
            <a:r>
              <a:rPr lang="en-AU" sz="1200" kern="1200" dirty="0" err="1" smtClean="0">
                <a:solidFill>
                  <a:schemeClr val="tx1"/>
                </a:solidFill>
                <a:latin typeface="+mn-lt"/>
                <a:ea typeface="+mn-ea"/>
                <a:cs typeface="+mn-cs"/>
              </a:rPr>
              <a:t>standups</a:t>
            </a:r>
            <a:r>
              <a:rPr lang="en-AU" sz="1200" kern="1200" dirty="0" smtClean="0">
                <a:solidFill>
                  <a:schemeClr val="tx1"/>
                </a:solidFill>
                <a:latin typeface="+mn-lt"/>
                <a:ea typeface="+mn-ea"/>
                <a:cs typeface="+mn-cs"/>
              </a:rPr>
              <a:t> and retrospectives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Still others see agile as using a framework such as Scrum.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Many people nowadays have a broader view of agile. In fact, it may be that there is no ‘right’ way to be agile, it all depends on your context and experience.</a:t>
            </a:r>
          </a:p>
        </p:txBody>
      </p:sp>
      <p:sp>
        <p:nvSpPr>
          <p:cNvPr id="4" name="Slide Number Placeholder 3"/>
          <p:cNvSpPr>
            <a:spLocks noGrp="1"/>
          </p:cNvSpPr>
          <p:nvPr>
            <p:ph type="sldNum" sz="quarter" idx="10"/>
          </p:nvPr>
        </p:nvSpPr>
        <p:spPr/>
        <p:txBody>
          <a:bodyPr/>
          <a:lstStyle/>
          <a:p>
            <a:fld id="{312540EE-F83F-4365-8BB9-B7B9C982701A}" type="slidenum">
              <a:rPr lang="en-GB" smtClean="0"/>
              <a:t>19</a:t>
            </a:fld>
            <a:endParaRPr lang="en-GB"/>
          </a:p>
        </p:txBody>
      </p:sp>
    </p:spTree>
    <p:extLst>
      <p:ext uri="{BB962C8B-B14F-4D97-AF65-F5344CB8AC3E}">
        <p14:creationId xmlns:p14="http://schemas.microsoft.com/office/powerpoint/2010/main" val="26272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There are many myths surrounding agile. Here are some of them.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1: Agile is new. Agile, or at least many of the techniques now labelled as ‘agile’, is not new. Agile methods have been around for a long time. The term ‘agile’ as currently used was adopted in 2001, with the Agile Manifesto, as a label for a wide range of disparate techniques. As such, ‘agile’ is an umbrella term which includes various agile practices and methods used globally, some  of which predate the creation of the Agile Manifesto by 60 years.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2: Agile is a silver bullet. The use of an agile approach does not guarantee success. A project can fail as disastrously under agile as it can under other more traditional methods. In fact, one benefit of agile is that an ill-conceived project may tend to fail faster under agile due to the greater visibility and transparency that agile brings to such a project.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3: Agile is undisciplined. As soon as agile started gaining in popularity, its reputation suffered as the easy parts such as attending daily stand-ups were adopted, but the difficult parts such as regularly delivering production-ready product were not successfully adopted. The truth is that agile is a highly disciplined approach to product development.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4: Agile is effortless. Agile is not an ‘anything goes’ approach. In fact, it requires regular, frequent and evolutionary planning. And business must be willing to be actively and continuously engaged.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5: Agile doesn’t create documentation. Agile is not a justification for skipping documentation. Documentation is considered as important in agile, it’s just that face-to-face communication is preferred over the written word. Documentation that is produced is much more focused and condensed.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Myth 6: Agile gives instant results. An organisation may take years to identify, implement and continually improve an approach to agile that will work and be sustainable. While each project should still deliver results, the full benefits of agile development require the approach to become part of organisational DNA.</a:t>
            </a:r>
          </a:p>
        </p:txBody>
      </p:sp>
      <p:sp>
        <p:nvSpPr>
          <p:cNvPr id="4" name="Slide Number Placeholder 3"/>
          <p:cNvSpPr>
            <a:spLocks noGrp="1"/>
          </p:cNvSpPr>
          <p:nvPr>
            <p:ph type="sldNum" sz="quarter" idx="10"/>
          </p:nvPr>
        </p:nvSpPr>
        <p:spPr/>
        <p:txBody>
          <a:bodyPr/>
          <a:lstStyle/>
          <a:p>
            <a:fld id="{312540EE-F83F-4365-8BB9-B7B9C982701A}" type="slidenum">
              <a:rPr lang="en-GB" smtClean="0"/>
              <a:t>20</a:t>
            </a:fld>
            <a:endParaRPr lang="en-GB"/>
          </a:p>
        </p:txBody>
      </p:sp>
    </p:spTree>
    <p:extLst>
      <p:ext uri="{BB962C8B-B14F-4D97-AF65-F5344CB8AC3E}">
        <p14:creationId xmlns:p14="http://schemas.microsoft.com/office/powerpoint/2010/main" val="73825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a:t>
            </a:fld>
            <a:endParaRPr lang="en-GB"/>
          </a:p>
        </p:txBody>
      </p:sp>
    </p:spTree>
    <p:extLst>
      <p:ext uri="{BB962C8B-B14F-4D97-AF65-F5344CB8AC3E}">
        <p14:creationId xmlns:p14="http://schemas.microsoft.com/office/powerpoint/2010/main" val="314209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One way to think about agile is to compare two journeys.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If the final destination of a project can be specified in detail in advance, and if the solution development path can be planned in detail in advance, then the project’s journey could be likened to a train journey between two points A and B, with a predefined overall route and known way points between. If any change to either the destination or the route is required, it may be difficult or impossible to adjust once the project has started.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Alternatively, if the final destination of a project cannot be specified in detail in advance, or if the solution development path must be able to respond to changes in requirements or solution, then clearly an approach as rigid as a train journey would not be appropriate. Agile projects could be likened to a journey on a sailing ship, which must continually adjust course in response to changes in conditions.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way in which a product development project should be set up and run may also depend on many parameters, and there is probably no one approach that will suit all projects.</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21</a:t>
            </a:fld>
            <a:endParaRPr lang="en-GB"/>
          </a:p>
        </p:txBody>
      </p:sp>
    </p:spTree>
    <p:extLst>
      <p:ext uri="{BB962C8B-B14F-4D97-AF65-F5344CB8AC3E}">
        <p14:creationId xmlns:p14="http://schemas.microsoft.com/office/powerpoint/2010/main" val="45827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Let’s spend a moment considering what we mean when we use the word ‘agile’?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Here are 4 aspects that are generally associated with ‘agile’.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Agile provides flexibility. In particular the flexibility to deal with situations where the customer can’t specify in detail what they want, or if they could, there’s not enough time or money available to deliver everything they’re asking for. Or situations where the supplier doesn’t know what specific solution is likely to satisfy the customer’s needs. Or where the customer’s needs and the nature of the solution required must be adapted to a rapidly changing environment. The approach taken by agile methods is an empirical approach, in which a small step forward is taken, then the customer and supplier inspect the results, learn a little more about what is really needed, then adapt the requirements or their ideas about the solution, before taking another small step and repeating this process.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Agility requires the customer and supplier to work closely. This supports effective communication, and enables rapid feedback from one to the other.</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Agile methods should ensure that the solution actually addresses the customer’s most important business needs. Sometimes this means that the available time or money only permit the customer's most important needs to be addressed, and that lower priority needs are deferred.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final aspect of many agile approaches is that decisions about detail are deferred until the last responsible moment. This is required in part to enable flexibility and allow time for the customer and supplier view of the business need and possible solutions to evolve as their shared understanding increases.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Here is a succinct way of describing agile product development, from an Australian Government agency: Agile development is about iterating quickly to deliver value to your users. In contrast to traditional development methods like waterfall, agile development requires continuous delivery, improvement and feedback from users. The benefit is that teams can quickly adapt and align services with user needs in rapidly changing environments.</a:t>
            </a:r>
          </a:p>
        </p:txBody>
      </p:sp>
      <p:sp>
        <p:nvSpPr>
          <p:cNvPr id="4" name="Slide Number Placeholder 3"/>
          <p:cNvSpPr>
            <a:spLocks noGrp="1"/>
          </p:cNvSpPr>
          <p:nvPr>
            <p:ph type="sldNum" sz="quarter" idx="10"/>
          </p:nvPr>
        </p:nvSpPr>
        <p:spPr/>
        <p:txBody>
          <a:bodyPr/>
          <a:lstStyle/>
          <a:p>
            <a:fld id="{312540EE-F83F-4365-8BB9-B7B9C982701A}" type="slidenum">
              <a:rPr lang="en-GB" smtClean="0"/>
              <a:t>22</a:t>
            </a:fld>
            <a:endParaRPr lang="en-GB"/>
          </a:p>
        </p:txBody>
      </p:sp>
    </p:spTree>
    <p:extLst>
      <p:ext uri="{BB962C8B-B14F-4D97-AF65-F5344CB8AC3E}">
        <p14:creationId xmlns:p14="http://schemas.microsoft.com/office/powerpoint/2010/main" val="2584983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A good agile approach deals with its uncertainties around the solution required and its development path by putting in place just enough support scaffolding, in terms of high-level requirements, the overall shape of the solution and the outline of a delivery plan, and then developing more detail as the need arises. Agile people summarise this as ’enough design up front’ or EDUF. Agile people describe conventional predictive approaches as having a ‘big design up front’ or BDUF approach. At the opposite extreme would be an approach where no preparatory work was done, which could be called a ‘no design up front’ or NDUF approach. Many people call this ‘fragile agile’.</a:t>
            </a:r>
          </a:p>
        </p:txBody>
      </p:sp>
      <p:sp>
        <p:nvSpPr>
          <p:cNvPr id="4" name="Slide Number Placeholder 3"/>
          <p:cNvSpPr>
            <a:spLocks noGrp="1"/>
          </p:cNvSpPr>
          <p:nvPr>
            <p:ph type="sldNum" sz="quarter" idx="10"/>
          </p:nvPr>
        </p:nvSpPr>
        <p:spPr/>
        <p:txBody>
          <a:bodyPr/>
          <a:lstStyle/>
          <a:p>
            <a:fld id="{312540EE-F83F-4365-8BB9-B7B9C982701A}" type="slidenum">
              <a:rPr lang="en-GB" smtClean="0"/>
              <a:t>23</a:t>
            </a:fld>
            <a:endParaRPr lang="en-GB"/>
          </a:p>
        </p:txBody>
      </p:sp>
    </p:spTree>
    <p:extLst>
      <p:ext uri="{BB962C8B-B14F-4D97-AF65-F5344CB8AC3E}">
        <p14:creationId xmlns:p14="http://schemas.microsoft.com/office/powerpoint/2010/main" val="34241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Let’s finish this introduction to agile by introducing a typical agile product development workflow. This diagram shows a basic backlog and sprint structure, such as is used in Scrum.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backlog of broad product requirements is developed that captures what the customer needs. A subset of these requirements is extracted, and decomposed into smaller entries in the sprint backlog. A sprint is a timebox within which the development team will seek to develop or enhance products so that they satisfy the requirements in the sprint backlog. The output of each sprint should be a product that can be demonstrated to the customer, and be potentially shippable. After a sprint has been completed, this process repeats, until the product backlog is empty.</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24</a:t>
            </a:fld>
            <a:endParaRPr lang="en-GB"/>
          </a:p>
        </p:txBody>
      </p:sp>
    </p:spTree>
    <p:extLst>
      <p:ext uri="{BB962C8B-B14F-4D97-AF65-F5344CB8AC3E}">
        <p14:creationId xmlns:p14="http://schemas.microsoft.com/office/powerpoint/2010/main" val="328500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25</a:t>
            </a:fld>
            <a:endParaRPr lang="en-GB"/>
          </a:p>
        </p:txBody>
      </p:sp>
    </p:spTree>
    <p:extLst>
      <p:ext uri="{BB962C8B-B14F-4D97-AF65-F5344CB8AC3E}">
        <p14:creationId xmlns:p14="http://schemas.microsoft.com/office/powerpoint/2010/main" val="2034877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By now we will know what background our attendees have... If we have P2 qualified</a:t>
            </a:r>
            <a:r>
              <a:rPr lang="en-GB" sz="1200" kern="1200" baseline="0" dirty="0">
                <a:solidFill>
                  <a:schemeClr val="tx1"/>
                </a:solidFill>
                <a:effectLst/>
                <a:latin typeface="+mn-lt"/>
                <a:ea typeface="+mn-ea"/>
                <a:cs typeface="+mn-cs"/>
              </a:rPr>
              <a:t> attendees then this can be a brisk reminder... </a:t>
            </a:r>
          </a:p>
          <a:p>
            <a:pPr lvl="0"/>
            <a:endParaRPr lang="en-GB" sz="1200" kern="1200" baseline="0" dirty="0">
              <a:solidFill>
                <a:schemeClr val="tx1"/>
              </a:solidFill>
              <a:effectLst/>
              <a:latin typeface="+mn-lt"/>
              <a:ea typeface="+mn-ea"/>
              <a:cs typeface="+mn-cs"/>
            </a:endParaRPr>
          </a:p>
          <a:p>
            <a:pPr lvl="0"/>
            <a:r>
              <a:rPr lang="en-GB" sz="1200" kern="1200" baseline="0" dirty="0">
                <a:solidFill>
                  <a:schemeClr val="tx1"/>
                </a:solidFill>
                <a:effectLst/>
                <a:latin typeface="+mn-lt"/>
                <a:ea typeface="+mn-ea"/>
                <a:cs typeface="+mn-cs"/>
              </a:rPr>
              <a:t>Make it </a:t>
            </a:r>
            <a:r>
              <a:rPr lang="en-GB" sz="1200" kern="1200" baseline="0" dirty="0" smtClean="0">
                <a:solidFill>
                  <a:schemeClr val="tx1"/>
                </a:solidFill>
                <a:effectLst/>
                <a:latin typeface="+mn-lt"/>
                <a:ea typeface="+mn-ea"/>
                <a:cs typeface="+mn-cs"/>
              </a:rPr>
              <a:t>fun: </a:t>
            </a:r>
            <a:r>
              <a:rPr lang="en-GB" sz="1200" kern="1200" baseline="0" dirty="0">
                <a:solidFill>
                  <a:schemeClr val="tx1"/>
                </a:solidFill>
                <a:effectLst/>
                <a:latin typeface="+mn-lt"/>
                <a:ea typeface="+mn-ea"/>
                <a:cs typeface="+mn-cs"/>
              </a:rPr>
              <a:t>turn it </a:t>
            </a:r>
            <a:r>
              <a:rPr lang="en-GB" sz="1200" kern="1200" dirty="0">
                <a:solidFill>
                  <a:schemeClr val="tx1"/>
                </a:solidFill>
                <a:effectLst/>
                <a:latin typeface="+mn-lt"/>
                <a:ea typeface="+mn-ea"/>
                <a:cs typeface="+mn-cs"/>
              </a:rPr>
              <a:t>into a quiz </a:t>
            </a:r>
            <a:r>
              <a:rPr lang="en-GB" sz="1200" kern="1200" dirty="0" smtClean="0">
                <a:solidFill>
                  <a:schemeClr val="tx1"/>
                </a:solidFill>
                <a:effectLst/>
                <a:latin typeface="+mn-lt"/>
                <a:ea typeface="+mn-ea"/>
                <a:cs typeface="+mn-cs"/>
              </a:rPr>
              <a:t>where people </a:t>
            </a:r>
            <a:r>
              <a:rPr lang="en-GB" sz="1200" kern="1200" dirty="0">
                <a:solidFill>
                  <a:schemeClr val="tx1"/>
                </a:solidFill>
                <a:effectLst/>
                <a:latin typeface="+mn-lt"/>
                <a:ea typeface="+mn-ea"/>
                <a:cs typeface="+mn-cs"/>
              </a:rPr>
              <a:t>working in pairs are asked to remember the seven themes, the seven processes and the seven principles. </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Management products might be a lot harder although you could turn this into a game of ‘killer’ whereby the first one to get one wrong makes the coffees.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If we have attendees that have no P2 background use this section</a:t>
            </a:r>
            <a:r>
              <a:rPr lang="en-GB" sz="1200" kern="1200" baseline="0" dirty="0">
                <a:solidFill>
                  <a:schemeClr val="tx1"/>
                </a:solidFill>
                <a:effectLst/>
                <a:latin typeface="+mn-lt"/>
                <a:ea typeface="+mn-ea"/>
                <a:cs typeface="+mn-cs"/>
              </a:rPr>
              <a:t> to give them the basic </a:t>
            </a:r>
            <a:r>
              <a:rPr lang="en-GB" sz="1200" kern="1200" baseline="0" dirty="0" smtClean="0">
                <a:solidFill>
                  <a:schemeClr val="tx1"/>
                </a:solidFill>
                <a:effectLst/>
                <a:latin typeface="+mn-lt"/>
                <a:ea typeface="+mn-ea"/>
                <a:cs typeface="+mn-cs"/>
              </a:rPr>
              <a:t>structure.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26</a:t>
            </a:fld>
            <a:endParaRPr lang="en-GB"/>
          </a:p>
        </p:txBody>
      </p:sp>
    </p:spTree>
    <p:extLst>
      <p:ext uri="{BB962C8B-B14F-4D97-AF65-F5344CB8AC3E}">
        <p14:creationId xmlns:p14="http://schemas.microsoft.com/office/powerpoint/2010/main" val="195001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can’t be tailored... This</a:t>
            </a:r>
            <a:r>
              <a:rPr lang="en-GB" baseline="0" dirty="0"/>
              <a:t> is what makes PRINCE2 what it </a:t>
            </a:r>
            <a:r>
              <a:rPr lang="en-GB" baseline="0" dirty="0" smtClean="0"/>
              <a:t>is.</a:t>
            </a:r>
            <a:endParaRPr lang="en-GB" baseline="0" dirty="0"/>
          </a:p>
          <a:p>
            <a:r>
              <a:rPr lang="en-GB" baseline="0" dirty="0"/>
              <a:t>A quick review of each for </a:t>
            </a:r>
            <a:r>
              <a:rPr lang="en-GB" baseline="0" dirty="0" smtClean="0"/>
              <a:t>understanding.</a:t>
            </a:r>
            <a:endParaRPr lang="en-GB" baseline="0" dirty="0"/>
          </a:p>
          <a:p>
            <a:endParaRPr lang="en-GB" baseline="0" dirty="0"/>
          </a:p>
          <a:p>
            <a:r>
              <a:rPr lang="en-GB" baseline="0" dirty="0"/>
              <a:t>Take the time to point out how very agile all of these are... There is nothing in this foundation stone that is anti </a:t>
            </a:r>
            <a:r>
              <a:rPr lang="en-GB" baseline="0" dirty="0" smtClean="0"/>
              <a:t>agile.</a:t>
            </a:r>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27</a:t>
            </a:fld>
            <a:endParaRPr lang="en-GB"/>
          </a:p>
        </p:txBody>
      </p:sp>
    </p:spTree>
    <p:extLst>
      <p:ext uri="{BB962C8B-B14F-4D97-AF65-F5344CB8AC3E}">
        <p14:creationId xmlns:p14="http://schemas.microsoft.com/office/powerpoint/2010/main" val="2542685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is intended to be used to give a thumb nail sketch of the themes to someone with little or</a:t>
            </a:r>
            <a:r>
              <a:rPr lang="en-GB" baseline="0" dirty="0"/>
              <a:t> no knowledge of PRINCE2. It is not simply the purpose of each theme but more a description of what an individual theme does for the project. Remember it is the purpose of each theme that is tested in the foundation exam.  </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28</a:t>
            </a:fld>
            <a:endParaRPr lang="en-GB"/>
          </a:p>
        </p:txBody>
      </p:sp>
    </p:spTree>
    <p:extLst>
      <p:ext uri="{BB962C8B-B14F-4D97-AF65-F5344CB8AC3E}">
        <p14:creationId xmlns:p14="http://schemas.microsoft.com/office/powerpoint/2010/main" val="315823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foundation exam requires that we understand the purpose of the processes and </a:t>
            </a:r>
            <a:r>
              <a:rPr lang="en-GB" dirty="0" smtClean="0"/>
              <a:t>themes.</a:t>
            </a:r>
            <a:endParaRPr lang="en-GB" dirty="0"/>
          </a:p>
          <a:p>
            <a:r>
              <a:rPr lang="en-GB" dirty="0" smtClean="0"/>
              <a:t>This</a:t>
            </a:r>
            <a:r>
              <a:rPr lang="en-GB" baseline="0" dirty="0" smtClean="0"/>
              <a:t> </a:t>
            </a:r>
            <a:r>
              <a:rPr lang="en-GB" baseline="0" dirty="0"/>
              <a:t>is either reading to be done overnight, review and discussion now... Or there are a couple of simple activities to address </a:t>
            </a:r>
            <a:r>
              <a:rPr lang="en-GB" baseline="0" dirty="0" smtClean="0"/>
              <a:t>this. </a:t>
            </a:r>
            <a:endParaRPr lang="en-GB" dirty="0"/>
          </a:p>
          <a:p>
            <a:endParaRPr lang="en-GB" dirty="0"/>
          </a:p>
          <a:p>
            <a:r>
              <a:rPr lang="en-GB" dirty="0"/>
              <a:t>Take time with this... We need to understand PRINCE2 before we can understand how to tailor </a:t>
            </a:r>
            <a:r>
              <a:rPr lang="en-GB" dirty="0" smtClean="0"/>
              <a:t>it.</a:t>
            </a:r>
            <a:endParaRPr lang="en-GB" dirty="0"/>
          </a:p>
          <a:p>
            <a:endParaRPr lang="en-GB" dirty="0"/>
          </a:p>
          <a:p>
            <a:r>
              <a:rPr lang="en-GB" dirty="0"/>
              <a:t>Explain the relationship between the processes and the </a:t>
            </a:r>
            <a:r>
              <a:rPr lang="en-GB" dirty="0" smtClean="0"/>
              <a:t>themes.</a:t>
            </a:r>
            <a:endParaRPr lang="en-GB" dirty="0"/>
          </a:p>
          <a:p>
            <a:r>
              <a:rPr lang="en-GB" dirty="0"/>
              <a:t>The</a:t>
            </a:r>
            <a:r>
              <a:rPr lang="en-GB" baseline="0" dirty="0"/>
              <a:t> processes provide a broad structure for the project, they provide hints, tips and checklists to help us think through the direction and management of the project. They show the link to the delivery </a:t>
            </a:r>
            <a:r>
              <a:rPr lang="en-GB" baseline="0" dirty="0" smtClean="0"/>
              <a:t>level.</a:t>
            </a:r>
            <a:endParaRPr lang="en-GB" baseline="0" dirty="0"/>
          </a:p>
          <a:p>
            <a:r>
              <a:rPr lang="en-GB" baseline="0" dirty="0"/>
              <a:t>The themes provide advice and guidance on how to accomplish key elements of the </a:t>
            </a:r>
            <a:r>
              <a:rPr lang="en-GB" baseline="0" dirty="0" smtClean="0"/>
              <a:t>project.</a:t>
            </a:r>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312540EE-F83F-4365-8BB9-B7B9C982701A}" type="slidenum">
              <a:rPr lang="en-GB" smtClean="0"/>
              <a:t>29</a:t>
            </a:fld>
            <a:endParaRPr lang="en-GB"/>
          </a:p>
        </p:txBody>
      </p:sp>
    </p:spTree>
    <p:extLst>
      <p:ext uri="{BB962C8B-B14F-4D97-AF65-F5344CB8AC3E}">
        <p14:creationId xmlns:p14="http://schemas.microsoft.com/office/powerpoint/2010/main" val="3227032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above 7 management products are all tested in the P2A foundation exam for understanding of their purpose. Attendees need to be guided to read this section as part of their preparations. It is also possible to turn</a:t>
            </a:r>
            <a:r>
              <a:rPr lang="en-GB" baseline="0" dirty="0"/>
              <a:t> this into a simple matching activity.</a:t>
            </a:r>
            <a:endParaRPr lang="en-GB" dirty="0"/>
          </a:p>
          <a:p>
            <a:endParaRPr lang="en-GB" dirty="0"/>
          </a:p>
          <a:p>
            <a:r>
              <a:rPr lang="en-GB" dirty="0"/>
              <a:t>Link the management products</a:t>
            </a:r>
            <a:r>
              <a:rPr lang="en-GB" baseline="0" dirty="0"/>
              <a:t> above to the processes and themes. We do not want to get into detail here... This </a:t>
            </a:r>
            <a:r>
              <a:rPr lang="en-GB" baseline="0" dirty="0" smtClean="0"/>
              <a:t>is just an introduction to the </a:t>
            </a:r>
            <a:r>
              <a:rPr lang="en-GB" baseline="0" dirty="0"/>
              <a:t>key management products that we will </a:t>
            </a:r>
            <a:r>
              <a:rPr lang="en-GB" baseline="0" dirty="0" smtClean="0"/>
              <a:t>examine </a:t>
            </a:r>
            <a:r>
              <a:rPr lang="en-GB" baseline="0" dirty="0"/>
              <a:t>in detail later.</a:t>
            </a:r>
          </a:p>
          <a:p>
            <a:r>
              <a:rPr lang="en-GB" baseline="0" dirty="0"/>
              <a:t>The foundation exam requires that the purpose of these documents is </a:t>
            </a:r>
            <a:r>
              <a:rPr lang="en-GB" baseline="0" dirty="0" smtClean="0"/>
              <a:t>understood. See </a:t>
            </a:r>
            <a:r>
              <a:rPr lang="en-GB" baseline="0" dirty="0"/>
              <a:t>appendix </a:t>
            </a:r>
            <a:r>
              <a:rPr lang="en-GB" baseline="0" dirty="0" smtClean="0"/>
              <a:t>A.</a:t>
            </a:r>
            <a:endParaRPr lang="en-GB" baseline="0" dirty="0"/>
          </a:p>
          <a:p>
            <a:endParaRPr lang="en-GB" baseline="0" dirty="0"/>
          </a:p>
          <a:p>
            <a:r>
              <a:rPr lang="en-GB" baseline="0" dirty="0"/>
              <a:t>It might be fun to play </a:t>
            </a:r>
            <a:r>
              <a:rPr lang="en-GB" i="1" baseline="0" dirty="0"/>
              <a:t>pin the tail on the </a:t>
            </a:r>
            <a:r>
              <a:rPr lang="en-GB" i="1" baseline="0" dirty="0" smtClean="0"/>
              <a:t>donkey (or a similar game)</a:t>
            </a:r>
            <a:r>
              <a:rPr lang="en-GB" baseline="0" dirty="0" smtClean="0"/>
              <a:t>... </a:t>
            </a:r>
            <a:r>
              <a:rPr lang="en-GB" baseline="0" dirty="0"/>
              <a:t>Ask the class where each of these is created in the previous process diagram.</a:t>
            </a:r>
          </a:p>
          <a:p>
            <a:r>
              <a:rPr lang="en-GB" baseline="0" dirty="0"/>
              <a:t>Note there is also a reference to these products in the activities.</a:t>
            </a:r>
          </a:p>
          <a:p>
            <a:endParaRPr lang="en-GB" baseline="0" dirty="0"/>
          </a:p>
          <a:p>
            <a:r>
              <a:rPr lang="en-GB" baseline="0" dirty="0"/>
              <a:t>Please note that the 2017 P2 manual explicitly says that management products </a:t>
            </a:r>
            <a:r>
              <a:rPr lang="en-GB" baseline="0" dirty="0" smtClean="0"/>
              <a:t>do not need to </a:t>
            </a:r>
            <a:r>
              <a:rPr lang="en-GB" baseline="0" dirty="0"/>
              <a:t>be formal documents or text docs... They could be slides. Spreadsheets or data in systems... Reports could be emails, notes of meetings, wall charts or just an entry in a daily </a:t>
            </a:r>
            <a:r>
              <a:rPr lang="en-GB" baseline="0" dirty="0" smtClean="0"/>
              <a:t>log.</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30</a:t>
            </a:fld>
            <a:endParaRPr lang="en-GB"/>
          </a:p>
        </p:txBody>
      </p:sp>
    </p:spTree>
    <p:extLst>
      <p:ext uri="{BB962C8B-B14F-4D97-AF65-F5344CB8AC3E}">
        <p14:creationId xmlns:p14="http://schemas.microsoft.com/office/powerpoint/2010/main" val="232410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Trainer to show this slide, ask each delegate to prepare to introduce themselves to the group.</a:t>
            </a:r>
          </a:p>
          <a:p>
            <a:endParaRPr lang="en-GB" dirty="0" smtClean="0"/>
          </a:p>
          <a:p>
            <a:r>
              <a:rPr lang="en-GB" dirty="0" smtClean="0"/>
              <a:t>Then</a:t>
            </a:r>
            <a:r>
              <a:rPr lang="en-GB" baseline="0" dirty="0" smtClean="0"/>
              <a:t> the trainer should introduce themselves, to give delegates time to gather their thoughts.</a:t>
            </a:r>
          </a:p>
          <a:p>
            <a:endParaRPr lang="en-GB" baseline="0" dirty="0" smtClean="0"/>
          </a:p>
          <a:p>
            <a:r>
              <a:rPr lang="en-GB" baseline="0" dirty="0" smtClean="0"/>
              <a:t>Then the trainer asks a delegate to start delegate introductions.</a:t>
            </a:r>
          </a:p>
          <a:p>
            <a:endParaRPr lang="en-GB" baseline="0" dirty="0" smtClean="0"/>
          </a:p>
          <a:p>
            <a:r>
              <a:rPr lang="en-GB" dirty="0" smtClean="0"/>
              <a:t>It </a:t>
            </a:r>
            <a:r>
              <a:rPr lang="en-GB" dirty="0"/>
              <a:t>is very likely that there will be a wide variety of experiences amongst the delegates therefore people should be put at ease if they have very little knowledge in certain areas.</a:t>
            </a:r>
          </a:p>
          <a:p>
            <a:endParaRPr lang="en-GB" dirty="0"/>
          </a:p>
          <a:p>
            <a:r>
              <a:rPr lang="en-GB" dirty="0"/>
              <a:t>Perhaps ask how many people have used a method called ‘winging it’ or the ‘Nike method’ i.e. just do it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a:t>
            </a:fld>
            <a:endParaRPr lang="en-GB"/>
          </a:p>
        </p:txBody>
      </p:sp>
    </p:spTree>
    <p:extLst>
      <p:ext uri="{BB962C8B-B14F-4D97-AF65-F5344CB8AC3E}">
        <p14:creationId xmlns:p14="http://schemas.microsoft.com/office/powerpoint/2010/main" val="334526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above 7 management products are all tested in the P2A foundation exam for understanding of their purpose. Attendees need to be guided to read this section as part of their preparations. It is also possible to turn</a:t>
            </a:r>
            <a:r>
              <a:rPr lang="en-GB" baseline="0" dirty="0"/>
              <a:t> this into a simple matching activity.</a:t>
            </a:r>
            <a:endParaRPr lang="en-GB" dirty="0"/>
          </a:p>
          <a:p>
            <a:endParaRPr lang="en-GB" dirty="0"/>
          </a:p>
          <a:p>
            <a:r>
              <a:rPr lang="en-GB" dirty="0"/>
              <a:t>Link the management products</a:t>
            </a:r>
            <a:r>
              <a:rPr lang="en-GB" baseline="0" dirty="0"/>
              <a:t> above to the processes and themes. We do not want to get into detail here... This </a:t>
            </a:r>
            <a:r>
              <a:rPr lang="en-GB" baseline="0" dirty="0" smtClean="0"/>
              <a:t>is just an introduction to the </a:t>
            </a:r>
            <a:r>
              <a:rPr lang="en-GB" baseline="0" dirty="0"/>
              <a:t>key management products that we will </a:t>
            </a:r>
            <a:r>
              <a:rPr lang="en-GB" baseline="0" dirty="0" smtClean="0"/>
              <a:t>examine </a:t>
            </a:r>
            <a:r>
              <a:rPr lang="en-GB" baseline="0" dirty="0"/>
              <a:t>in detail later.</a:t>
            </a:r>
          </a:p>
          <a:p>
            <a:r>
              <a:rPr lang="en-GB" baseline="0" dirty="0"/>
              <a:t>The foundation exam requires that the purpose of these documents is </a:t>
            </a:r>
            <a:r>
              <a:rPr lang="en-GB" baseline="0" dirty="0" smtClean="0"/>
              <a:t>understood. See </a:t>
            </a:r>
            <a:r>
              <a:rPr lang="en-GB" baseline="0" dirty="0"/>
              <a:t>appendix </a:t>
            </a:r>
            <a:r>
              <a:rPr lang="en-GB" baseline="0" dirty="0" smtClean="0"/>
              <a:t>A.</a:t>
            </a:r>
            <a:endParaRPr lang="en-GB" baseline="0" dirty="0"/>
          </a:p>
          <a:p>
            <a:endParaRPr lang="en-GB" baseline="0" dirty="0"/>
          </a:p>
          <a:p>
            <a:r>
              <a:rPr lang="en-GB" baseline="0" dirty="0"/>
              <a:t>It might be fun to play </a:t>
            </a:r>
            <a:r>
              <a:rPr lang="en-GB" i="1" baseline="0" dirty="0"/>
              <a:t>pin the tail on the </a:t>
            </a:r>
            <a:r>
              <a:rPr lang="en-GB" i="1" baseline="0" dirty="0" smtClean="0"/>
              <a:t>donkey (or a similar game)</a:t>
            </a:r>
            <a:r>
              <a:rPr lang="en-GB" baseline="0" dirty="0" smtClean="0"/>
              <a:t>... </a:t>
            </a:r>
            <a:r>
              <a:rPr lang="en-GB" baseline="0" dirty="0"/>
              <a:t>Ask the class where each of these is created in the previous process diagram.</a:t>
            </a:r>
          </a:p>
          <a:p>
            <a:r>
              <a:rPr lang="en-GB" baseline="0" dirty="0"/>
              <a:t>Note there is also a reference to these products in the activities.</a:t>
            </a:r>
          </a:p>
          <a:p>
            <a:endParaRPr lang="en-GB" baseline="0" dirty="0"/>
          </a:p>
          <a:p>
            <a:r>
              <a:rPr lang="en-GB" baseline="0" dirty="0"/>
              <a:t>Please note that the 2017 P2 manual explicitly says that management products </a:t>
            </a:r>
            <a:r>
              <a:rPr lang="en-GB" baseline="0" dirty="0" smtClean="0"/>
              <a:t>do not need to </a:t>
            </a:r>
            <a:r>
              <a:rPr lang="en-GB" baseline="0" dirty="0"/>
              <a:t>be formal documents or text docs... They could be slides. Spreadsheets or data in systems... Reports could be emails, notes of meetings, wall charts or just an entry in a daily </a:t>
            </a:r>
            <a:r>
              <a:rPr lang="en-GB" baseline="0" dirty="0" smtClean="0"/>
              <a:t>log.</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31</a:t>
            </a:fld>
            <a:endParaRPr lang="en-GB"/>
          </a:p>
        </p:txBody>
      </p:sp>
    </p:spTree>
    <p:extLst>
      <p:ext uri="{BB962C8B-B14F-4D97-AF65-F5344CB8AC3E}">
        <p14:creationId xmlns:p14="http://schemas.microsoft.com/office/powerpoint/2010/main" val="3409033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worth mentioning why this is being referenced at this point. It is because there is something in the PRINCE2 manual called ‘the PRINCE2 journey’ and as part of the baselining of PRINCE2 Agile (in </a:t>
            </a:r>
            <a:r>
              <a:rPr lang="en-GB" dirty="0" smtClean="0"/>
              <a:t>section 1 </a:t>
            </a:r>
            <a:r>
              <a:rPr lang="en-GB" dirty="0"/>
              <a:t>of the manual) this has been included to show how it would look in an agile context. What this enables the trainer to do at this point, is to give a very quick overview (or helicopter view) of PRINCE2 Agile </a:t>
            </a:r>
            <a:r>
              <a:rPr lang="en-GB" dirty="0" smtClean="0"/>
              <a:t>in order to explain </a:t>
            </a:r>
            <a:r>
              <a:rPr lang="en-GB" dirty="0"/>
              <a:t>to delegates that the detail of this will be carried out during the rest of the course.</a:t>
            </a:r>
          </a:p>
          <a:p>
            <a:endParaRPr lang="en-GB" dirty="0"/>
          </a:p>
          <a:p>
            <a:r>
              <a:rPr lang="en-GB" dirty="0"/>
              <a:t>Stress that the PRINCE2 journey with agile is </a:t>
            </a:r>
            <a:r>
              <a:rPr lang="en-GB" b="1" dirty="0"/>
              <a:t>a way </a:t>
            </a:r>
            <a:r>
              <a:rPr lang="en-GB" dirty="0"/>
              <a:t>not </a:t>
            </a:r>
            <a:r>
              <a:rPr lang="en-GB" b="1" dirty="0"/>
              <a:t>the way </a:t>
            </a:r>
            <a:r>
              <a:rPr lang="en-GB" dirty="0"/>
              <a:t>and it would be appropriate at this point to explain that a lot of information and guidance throughout the manual is in a similar </a:t>
            </a:r>
            <a:r>
              <a:rPr lang="en-GB" dirty="0" smtClean="0"/>
              <a:t>style: </a:t>
            </a:r>
            <a:r>
              <a:rPr lang="en-GB" dirty="0"/>
              <a:t>namely it is giving you guidance on how you </a:t>
            </a:r>
            <a:r>
              <a:rPr lang="en-GB" b="1" dirty="0"/>
              <a:t>could</a:t>
            </a:r>
            <a:r>
              <a:rPr lang="en-GB" dirty="0"/>
              <a:t> approach certain situations. Because agile comes in many forms and </a:t>
            </a:r>
            <a:r>
              <a:rPr lang="en-GB" dirty="0" smtClean="0"/>
              <a:t>varieties, </a:t>
            </a:r>
            <a:r>
              <a:rPr lang="en-GB" dirty="0"/>
              <a:t>it is often difficult to give specific advice and to say that for example ‘estimation must be done in a certain way’. So using this journey slide gives an opportunity for the trainer to bring in this concept of </a:t>
            </a:r>
            <a:r>
              <a:rPr lang="en-GB" b="1" dirty="0"/>
              <a:t>a way </a:t>
            </a:r>
            <a:r>
              <a:rPr lang="en-GB" dirty="0"/>
              <a:t>and not necessarily </a:t>
            </a:r>
            <a:r>
              <a:rPr lang="en-GB" b="1" dirty="0"/>
              <a:t>the way</a:t>
            </a:r>
            <a:r>
              <a:rPr lang="en-GB" dirty="0"/>
              <a:t>. There are </a:t>
            </a:r>
            <a:r>
              <a:rPr lang="en-GB" i="1" dirty="0"/>
              <a:t>‘many ways to skin a cat’ </a:t>
            </a:r>
            <a:r>
              <a:rPr lang="en-GB" i="1" dirty="0" smtClean="0"/>
              <a:t> (or other similar appropriate example) </a:t>
            </a:r>
            <a:r>
              <a:rPr lang="en-GB" dirty="0" smtClean="0"/>
              <a:t>you </a:t>
            </a:r>
            <a:r>
              <a:rPr lang="en-GB" dirty="0"/>
              <a:t>may prefer to describe this more </a:t>
            </a:r>
            <a:r>
              <a:rPr lang="en-GB" dirty="0" smtClean="0"/>
              <a:t>appropriately.</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32</a:t>
            </a:fld>
            <a:endParaRPr lang="en-GB"/>
          </a:p>
        </p:txBody>
      </p:sp>
    </p:spTree>
    <p:extLst>
      <p:ext uri="{BB962C8B-B14F-4D97-AF65-F5344CB8AC3E}">
        <p14:creationId xmlns:p14="http://schemas.microsoft.com/office/powerpoint/2010/main" val="71214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PRINCE2 Agile regards agile as being a ‘family of behaviours, concepts, frameworks and techniques’.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Many people would also say that agile requires the right mindset, not just at an individual or team level, but also at an organisational level. Following this line, it’s probably more important to ‘be agile’ rather than just ‘do agile’.</a:t>
            </a:r>
          </a:p>
        </p:txBody>
      </p:sp>
      <p:sp>
        <p:nvSpPr>
          <p:cNvPr id="4" name="Slide Number Placeholder 3"/>
          <p:cNvSpPr>
            <a:spLocks noGrp="1"/>
          </p:cNvSpPr>
          <p:nvPr>
            <p:ph type="sldNum" sz="quarter" idx="10"/>
          </p:nvPr>
        </p:nvSpPr>
        <p:spPr/>
        <p:txBody>
          <a:bodyPr/>
          <a:lstStyle/>
          <a:p>
            <a:fld id="{312540EE-F83F-4365-8BB9-B7B9C982701A}" type="slidenum">
              <a:rPr lang="en-GB" smtClean="0"/>
              <a:t>34</a:t>
            </a:fld>
            <a:endParaRPr lang="en-GB"/>
          </a:p>
        </p:txBody>
      </p:sp>
    </p:spTree>
    <p:extLst>
      <p:ext uri="{BB962C8B-B14F-4D97-AF65-F5344CB8AC3E}">
        <p14:creationId xmlns:p14="http://schemas.microsoft.com/office/powerpoint/2010/main" val="4138127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Here are some examples of the behaviours, concepts and techniques that are seen as being part of the agile way of working.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is important to note that the entries in this table are for illustration only; this is not a definitive list.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It’s also important to note that many of the techniques used in agile can be used quite happily in a predictive context.</a:t>
            </a:r>
          </a:p>
        </p:txBody>
      </p:sp>
      <p:sp>
        <p:nvSpPr>
          <p:cNvPr id="4" name="Slide Number Placeholder 3"/>
          <p:cNvSpPr>
            <a:spLocks noGrp="1"/>
          </p:cNvSpPr>
          <p:nvPr>
            <p:ph type="sldNum" sz="quarter" idx="10"/>
          </p:nvPr>
        </p:nvSpPr>
        <p:spPr/>
        <p:txBody>
          <a:bodyPr/>
          <a:lstStyle/>
          <a:p>
            <a:fld id="{312540EE-F83F-4365-8BB9-B7B9C982701A}" type="slidenum">
              <a:rPr lang="en-GB" smtClean="0"/>
              <a:t>35</a:t>
            </a:fld>
            <a:endParaRPr lang="en-GB"/>
          </a:p>
        </p:txBody>
      </p:sp>
    </p:spTree>
    <p:extLst>
      <p:ext uri="{BB962C8B-B14F-4D97-AF65-F5344CB8AC3E}">
        <p14:creationId xmlns:p14="http://schemas.microsoft.com/office/powerpoint/2010/main" val="162535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Scrum, Kanban and 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are agile frameworks that are suitable for use with PRINCE2 Agile. They are described in the manual.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Note that there was a conscious decision in the PRINCE2 Agile manual not to go into great detail on all of the agile methods that are available. This was to avoid inaccurate interpretations.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We’ll look at these 3 frameworks in a little more detail. </a:t>
            </a:r>
          </a:p>
        </p:txBody>
      </p:sp>
      <p:sp>
        <p:nvSpPr>
          <p:cNvPr id="4" name="Slide Number Placeholder 3"/>
          <p:cNvSpPr>
            <a:spLocks noGrp="1"/>
          </p:cNvSpPr>
          <p:nvPr>
            <p:ph type="sldNum" sz="quarter" idx="10"/>
          </p:nvPr>
        </p:nvSpPr>
        <p:spPr/>
        <p:txBody>
          <a:bodyPr/>
          <a:lstStyle/>
          <a:p>
            <a:fld id="{312540EE-F83F-4365-8BB9-B7B9C982701A}" type="slidenum">
              <a:rPr lang="en-GB" smtClean="0"/>
              <a:t>36</a:t>
            </a:fld>
            <a:endParaRPr lang="en-GB"/>
          </a:p>
        </p:txBody>
      </p:sp>
    </p:spTree>
    <p:extLst>
      <p:ext uri="{BB962C8B-B14F-4D97-AF65-F5344CB8AC3E}">
        <p14:creationId xmlns:p14="http://schemas.microsoft.com/office/powerpoint/2010/main" val="2862221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Scrum is based on a number of values or behaviours expected of all team members.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Commitment: team members personally commit to achieving the goals of the team.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Courage: team members have the courage to do the right thing, and to work on difficult problems.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Focus: everyone focusses on the work of the team and its goals.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Openness: the team and its stakeholders agree to be open about all the work, and the challenges with performing the work.</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Respect: team members respect each other as capable, independent people.</a:t>
            </a:r>
          </a:p>
          <a:p>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Scrum also provides a set of guidelines (that it calls principles).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Empirical process control. Empirical means evidenced-based, so empirical process control means that the team controls its processes based on what they experience, not what they wish was happening. If they need to change a process to get a better result, they change it. The team works collaboratively to inspect, evaluate and adapt what they are doing with full transparency.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Self-organisation. One of the keys to Scrum is a self-organising team. There is no formal hierarchy within the team. The team is empowered to make decisions as a group and to organise the work among themselves. The purpose of this guideline is to create an environment of shared ownership and enhanced buy-in for the work. Typically, people are more engaged if they have a greater say over their work and how they carry out their tasks, so this guideline should lead to a team with higher levels of motivation and a pleasant working culture.</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Collaboration. Team members need to understand how to work with each other, and to maintain open communication with stakeholders outside of the team. In order to collaborate, each person needs to be aware of what others are doing. That should help ensure that all the team’s outputs can be integrated once the work is complete, and everything should work smoothly together.</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Value-based prioritisation: Value-driven delivery is at the core of agile methods, and Scrum makes that clear by including prioritisation in its guidelines. This means that work is structured to put greater emphasis on the tasks and outputs that are going to bring the most value. The highest priority tasks are worked on first.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Timeboxing: The timeboxing guideline is all about managing work within a set time period. The team does what can be realistically achieved in that time period and anything else has to wait until the next timebox. Teams use timeboxing in a variety of ways: daily meetings (</a:t>
            </a:r>
            <a:r>
              <a:rPr lang="en-AU" sz="1200" kern="1200" dirty="0" err="1" smtClean="0">
                <a:solidFill>
                  <a:schemeClr val="tx1"/>
                </a:solidFill>
                <a:latin typeface="+mn-lt"/>
                <a:ea typeface="+mn-ea"/>
                <a:cs typeface="+mn-cs"/>
              </a:rPr>
              <a:t>timeboxed</a:t>
            </a:r>
            <a:r>
              <a:rPr lang="en-AU" sz="1200" kern="1200" dirty="0" smtClean="0">
                <a:solidFill>
                  <a:schemeClr val="tx1"/>
                </a:solidFill>
                <a:latin typeface="+mn-lt"/>
                <a:ea typeface="+mn-ea"/>
                <a:cs typeface="+mn-cs"/>
              </a:rPr>
              <a:t> at, for example, 15 minutes), reviews, retrospectives, sprints (</a:t>
            </a:r>
            <a:r>
              <a:rPr lang="en-AU" sz="1200" kern="1200" dirty="0" err="1" smtClean="0">
                <a:solidFill>
                  <a:schemeClr val="tx1"/>
                </a:solidFill>
                <a:latin typeface="+mn-lt"/>
                <a:ea typeface="+mn-ea"/>
                <a:cs typeface="+mn-cs"/>
              </a:rPr>
              <a:t>timeboxed</a:t>
            </a:r>
            <a:r>
              <a:rPr lang="en-AU" sz="1200" kern="1200" dirty="0" smtClean="0">
                <a:solidFill>
                  <a:schemeClr val="tx1"/>
                </a:solidFill>
                <a:latin typeface="+mn-lt"/>
                <a:ea typeface="+mn-ea"/>
                <a:cs typeface="+mn-cs"/>
              </a:rPr>
              <a:t> at a month or less), and releases.</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Iterative development: Iterative development is key to Scrum, and all agile approaches. It is the idea of building products in small steps, with lots of feedback between each step. It’s a simple way to build a product that the customer really needs, not what they initially think they want. This guideline allows teams to deliver value in chunks, building more and more functionality in layers to create the final product. This guideline also allows the team to flexibly incorporate learning and change. </a:t>
            </a:r>
          </a:p>
        </p:txBody>
      </p:sp>
      <p:sp>
        <p:nvSpPr>
          <p:cNvPr id="4" name="Slide Number Placeholder 3"/>
          <p:cNvSpPr>
            <a:spLocks noGrp="1"/>
          </p:cNvSpPr>
          <p:nvPr>
            <p:ph type="sldNum" sz="quarter" idx="10"/>
          </p:nvPr>
        </p:nvSpPr>
        <p:spPr/>
        <p:txBody>
          <a:bodyPr/>
          <a:lstStyle/>
          <a:p>
            <a:fld id="{312540EE-F83F-4365-8BB9-B7B9C982701A}" type="slidenum">
              <a:rPr lang="en-GB" smtClean="0"/>
              <a:t>37</a:t>
            </a:fld>
            <a:endParaRPr lang="en-GB"/>
          </a:p>
        </p:txBody>
      </p:sp>
    </p:spTree>
    <p:extLst>
      <p:ext uri="{BB962C8B-B14F-4D97-AF65-F5344CB8AC3E}">
        <p14:creationId xmlns:p14="http://schemas.microsoft.com/office/powerpoint/2010/main" val="3252530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Scrum defines 3 roles. We’ll look at each in turn.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Product Owner is accountable for maximising the value of the product resulting from the work of the Scrum Team, and for effective management of the Product Backlog.</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38</a:t>
            </a:fld>
            <a:endParaRPr lang="en-GB"/>
          </a:p>
        </p:txBody>
      </p:sp>
    </p:spTree>
    <p:extLst>
      <p:ext uri="{BB962C8B-B14F-4D97-AF65-F5344CB8AC3E}">
        <p14:creationId xmlns:p14="http://schemas.microsoft.com/office/powerpoint/2010/main" val="2490923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Scrum Master is accountable for the Scrum Team’s effectiveness. They serve the Product Owner, the Development Team, and the wider organisation.</a:t>
            </a:r>
          </a:p>
        </p:txBody>
      </p:sp>
      <p:sp>
        <p:nvSpPr>
          <p:cNvPr id="4" name="Slide Number Placeholder 3"/>
          <p:cNvSpPr>
            <a:spLocks noGrp="1"/>
          </p:cNvSpPr>
          <p:nvPr>
            <p:ph type="sldNum" sz="quarter" idx="10"/>
          </p:nvPr>
        </p:nvSpPr>
        <p:spPr/>
        <p:txBody>
          <a:bodyPr/>
          <a:lstStyle/>
          <a:p>
            <a:fld id="{312540EE-F83F-4365-8BB9-B7B9C982701A}" type="slidenum">
              <a:rPr lang="en-GB" smtClean="0"/>
              <a:t>39</a:t>
            </a:fld>
            <a:endParaRPr lang="en-GB"/>
          </a:p>
        </p:txBody>
      </p:sp>
    </p:spTree>
    <p:extLst>
      <p:ext uri="{BB962C8B-B14F-4D97-AF65-F5344CB8AC3E}">
        <p14:creationId xmlns:p14="http://schemas.microsoft.com/office/powerpoint/2010/main" val="462820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Development Team is committed to creating a usable product increment in each Sprint.</a:t>
            </a:r>
          </a:p>
        </p:txBody>
      </p:sp>
      <p:sp>
        <p:nvSpPr>
          <p:cNvPr id="4" name="Slide Number Placeholder 3"/>
          <p:cNvSpPr>
            <a:spLocks noGrp="1"/>
          </p:cNvSpPr>
          <p:nvPr>
            <p:ph type="sldNum" sz="quarter" idx="10"/>
          </p:nvPr>
        </p:nvSpPr>
        <p:spPr/>
        <p:txBody>
          <a:bodyPr/>
          <a:lstStyle/>
          <a:p>
            <a:fld id="{312540EE-F83F-4365-8BB9-B7B9C982701A}" type="slidenum">
              <a:rPr lang="en-GB" smtClean="0"/>
              <a:t>40</a:t>
            </a:fld>
            <a:endParaRPr lang="en-GB"/>
          </a:p>
        </p:txBody>
      </p:sp>
    </p:spTree>
    <p:extLst>
      <p:ext uri="{BB962C8B-B14F-4D97-AF65-F5344CB8AC3E}">
        <p14:creationId xmlns:p14="http://schemas.microsoft.com/office/powerpoint/2010/main" val="630526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Sprint is the core event in Scrum, in which ideas are turned into value. The Sprint is also a container for other events. Each event in Scrum is a formal opportunity to inspect and adapt Scrum artefacts. These events are specifically designed to enable the transparency required. Failure to conduct any event as prescribed results in lost opportunities to inspect and adapt. Events are used in Scrum to create regularity and to minimize the need for meetings not defined in Scrum.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Sprints carry out all the work necessary to achieve the Product Goal.</a:t>
            </a:r>
          </a:p>
        </p:txBody>
      </p:sp>
      <p:sp>
        <p:nvSpPr>
          <p:cNvPr id="4" name="Slide Number Placeholder 3"/>
          <p:cNvSpPr>
            <a:spLocks noGrp="1"/>
          </p:cNvSpPr>
          <p:nvPr>
            <p:ph type="sldNum" sz="quarter" idx="10"/>
          </p:nvPr>
        </p:nvSpPr>
        <p:spPr/>
        <p:txBody>
          <a:bodyPr/>
          <a:lstStyle/>
          <a:p>
            <a:fld id="{312540EE-F83F-4365-8BB9-B7B9C982701A}" type="slidenum">
              <a:rPr lang="en-GB" smtClean="0"/>
              <a:t>41</a:t>
            </a:fld>
            <a:endParaRPr lang="en-GB"/>
          </a:p>
        </p:txBody>
      </p:sp>
    </p:spTree>
    <p:extLst>
      <p:ext uri="{BB962C8B-B14F-4D97-AF65-F5344CB8AC3E}">
        <p14:creationId xmlns:p14="http://schemas.microsoft.com/office/powerpoint/2010/main" val="33695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a:t>
            </a:fld>
            <a:endParaRPr lang="en-GB"/>
          </a:p>
        </p:txBody>
      </p:sp>
    </p:spTree>
    <p:extLst>
      <p:ext uri="{BB962C8B-B14F-4D97-AF65-F5344CB8AC3E}">
        <p14:creationId xmlns:p14="http://schemas.microsoft.com/office/powerpoint/2010/main" val="704692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Sprint Planning initiates the Sprint by collaboratively laying out the work to be performed within the Sprint. </a:t>
            </a:r>
          </a:p>
        </p:txBody>
      </p:sp>
      <p:sp>
        <p:nvSpPr>
          <p:cNvPr id="4" name="Slide Number Placeholder 3"/>
          <p:cNvSpPr>
            <a:spLocks noGrp="1"/>
          </p:cNvSpPr>
          <p:nvPr>
            <p:ph type="sldNum" sz="quarter" idx="10"/>
          </p:nvPr>
        </p:nvSpPr>
        <p:spPr/>
        <p:txBody>
          <a:bodyPr/>
          <a:lstStyle/>
          <a:p>
            <a:fld id="{312540EE-F83F-4365-8BB9-B7B9C982701A}" type="slidenum">
              <a:rPr lang="en-GB" smtClean="0"/>
              <a:t>42</a:t>
            </a:fld>
            <a:endParaRPr lang="en-GB"/>
          </a:p>
        </p:txBody>
      </p:sp>
    </p:spTree>
    <p:extLst>
      <p:ext uri="{BB962C8B-B14F-4D97-AF65-F5344CB8AC3E}">
        <p14:creationId xmlns:p14="http://schemas.microsoft.com/office/powerpoint/2010/main" val="38105695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Daily Scrum is a Developer meeting to inspect progress toward the Sprint Goal and adapt the Sprint Backlog and adjust the remaining work in the Sprint.</a:t>
            </a:r>
          </a:p>
        </p:txBody>
      </p:sp>
      <p:sp>
        <p:nvSpPr>
          <p:cNvPr id="4" name="Slide Number Placeholder 3"/>
          <p:cNvSpPr>
            <a:spLocks noGrp="1"/>
          </p:cNvSpPr>
          <p:nvPr>
            <p:ph type="sldNum" sz="quarter" idx="10"/>
          </p:nvPr>
        </p:nvSpPr>
        <p:spPr/>
        <p:txBody>
          <a:bodyPr/>
          <a:lstStyle/>
          <a:p>
            <a:fld id="{312540EE-F83F-4365-8BB9-B7B9C982701A}" type="slidenum">
              <a:rPr lang="en-GB" smtClean="0"/>
              <a:t>43</a:t>
            </a:fld>
            <a:endParaRPr lang="en-GB"/>
          </a:p>
        </p:txBody>
      </p:sp>
    </p:spTree>
    <p:extLst>
      <p:ext uri="{BB962C8B-B14F-4D97-AF65-F5344CB8AC3E}">
        <p14:creationId xmlns:p14="http://schemas.microsoft.com/office/powerpoint/2010/main" val="4094512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In a Sprint Review, the results achieved in the Sprint are presented to key stakeholders. Based on progress and any changes, attendees decide on what should be done next.</a:t>
            </a:r>
          </a:p>
        </p:txBody>
      </p:sp>
      <p:sp>
        <p:nvSpPr>
          <p:cNvPr id="4" name="Slide Number Placeholder 3"/>
          <p:cNvSpPr>
            <a:spLocks noGrp="1"/>
          </p:cNvSpPr>
          <p:nvPr>
            <p:ph type="sldNum" sz="quarter" idx="10"/>
          </p:nvPr>
        </p:nvSpPr>
        <p:spPr/>
        <p:txBody>
          <a:bodyPr/>
          <a:lstStyle/>
          <a:p>
            <a:fld id="{312540EE-F83F-4365-8BB9-B7B9C982701A}" type="slidenum">
              <a:rPr lang="en-GB" smtClean="0"/>
              <a:t>44</a:t>
            </a:fld>
            <a:endParaRPr lang="en-GB"/>
          </a:p>
        </p:txBody>
      </p:sp>
    </p:spTree>
    <p:extLst>
      <p:ext uri="{BB962C8B-B14F-4D97-AF65-F5344CB8AC3E}">
        <p14:creationId xmlns:p14="http://schemas.microsoft.com/office/powerpoint/2010/main" val="3432436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Scrum Team uses the Sprint Retrospective to identify ways to increase the quality and effectiveness of their processes and behaviours.</a:t>
            </a:r>
          </a:p>
        </p:txBody>
      </p:sp>
      <p:sp>
        <p:nvSpPr>
          <p:cNvPr id="4" name="Slide Number Placeholder 3"/>
          <p:cNvSpPr>
            <a:spLocks noGrp="1"/>
          </p:cNvSpPr>
          <p:nvPr>
            <p:ph type="sldNum" sz="quarter" idx="10"/>
          </p:nvPr>
        </p:nvSpPr>
        <p:spPr/>
        <p:txBody>
          <a:bodyPr/>
          <a:lstStyle/>
          <a:p>
            <a:fld id="{312540EE-F83F-4365-8BB9-B7B9C982701A}" type="slidenum">
              <a:rPr lang="en-GB" smtClean="0"/>
              <a:t>45</a:t>
            </a:fld>
            <a:endParaRPr lang="en-GB"/>
          </a:p>
        </p:txBody>
      </p:sp>
    </p:spTree>
    <p:extLst>
      <p:ext uri="{BB962C8B-B14F-4D97-AF65-F5344CB8AC3E}">
        <p14:creationId xmlns:p14="http://schemas.microsoft.com/office/powerpoint/2010/main" val="2613762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This diagram shows the flow of work in Scrum. It shows the roles in the scrum team, various events and artefacts, and the definitions of ready and done. Let’s start at the left.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PO creates, manages and prioritises the product backlog. Prioritisation is based primarily on business value.</a:t>
            </a:r>
          </a:p>
          <a:p>
            <a:r>
              <a:rPr lang="en-AU" sz="1200" kern="1200" dirty="0" smtClean="0">
                <a:solidFill>
                  <a:schemeClr val="tx1"/>
                </a:solidFill>
                <a:latin typeface="+mn-lt"/>
                <a:ea typeface="+mn-ea"/>
                <a:cs typeface="+mn-cs"/>
              </a:rPr>
              <a:t>The PO works with the team to agree the sprint backlog, based upon the team’s velocity (or how much work they think they can complete in the sprint).</a:t>
            </a:r>
          </a:p>
          <a:p>
            <a:r>
              <a:rPr lang="en-AU" sz="1200" kern="1200" dirty="0" smtClean="0">
                <a:solidFill>
                  <a:schemeClr val="tx1"/>
                </a:solidFill>
                <a:latin typeface="+mn-lt"/>
                <a:ea typeface="+mn-ea"/>
                <a:cs typeface="+mn-cs"/>
              </a:rPr>
              <a:t>Entries in the sprint backlog must meet a definition of ready (which is a standard that the team has agreed that means that the entries as written can be developed in the sprint).</a:t>
            </a:r>
          </a:p>
          <a:p>
            <a:r>
              <a:rPr lang="en-AU" sz="1200" kern="1200" dirty="0" smtClean="0">
                <a:solidFill>
                  <a:schemeClr val="tx1"/>
                </a:solidFill>
                <a:latin typeface="+mn-lt"/>
                <a:ea typeface="+mn-ea"/>
                <a:cs typeface="+mn-cs"/>
              </a:rPr>
              <a:t>The dev team are self-organising, collaborative and cross-functional. They deliver the objectives of the sprint (which is usually 2 – 4 weeks in length).</a:t>
            </a:r>
          </a:p>
          <a:p>
            <a:r>
              <a:rPr lang="en-AU" sz="1200" kern="1200" dirty="0" smtClean="0">
                <a:solidFill>
                  <a:schemeClr val="tx1"/>
                </a:solidFill>
                <a:latin typeface="+mn-lt"/>
                <a:ea typeface="+mn-ea"/>
                <a:cs typeface="+mn-cs"/>
              </a:rPr>
              <a:t>When they’re able to, dev team members PULL stories from the sprint backlog forward into the sprint.</a:t>
            </a:r>
          </a:p>
          <a:p>
            <a:r>
              <a:rPr lang="en-AU" sz="1200" kern="1200" dirty="0" smtClean="0">
                <a:solidFill>
                  <a:schemeClr val="tx1"/>
                </a:solidFill>
                <a:latin typeface="+mn-lt"/>
                <a:ea typeface="+mn-ea"/>
                <a:cs typeface="+mn-cs"/>
              </a:rPr>
              <a:t>The dev team create outputs that meet a definition of done (which is a standard that the team has agreed that defines the quality and completeness of a finished piece of work). These outputs are intended to be as close to a shippable product as is possible.</a:t>
            </a:r>
          </a:p>
          <a:p>
            <a:r>
              <a:rPr lang="en-AU" sz="1200" kern="1200" dirty="0" smtClean="0">
                <a:solidFill>
                  <a:schemeClr val="tx1"/>
                </a:solidFill>
                <a:latin typeface="+mn-lt"/>
                <a:ea typeface="+mn-ea"/>
                <a:cs typeface="+mn-cs"/>
              </a:rPr>
              <a:t>The sprint output is demonstrated to the customer by the dev team in the Sprint Review, and “accepted” by the PO.</a:t>
            </a:r>
          </a:p>
          <a:p>
            <a:r>
              <a:rPr lang="en-AU" sz="1200" kern="1200" dirty="0" smtClean="0">
                <a:solidFill>
                  <a:schemeClr val="tx1"/>
                </a:solidFill>
                <a:latin typeface="+mn-lt"/>
                <a:ea typeface="+mn-ea"/>
                <a:cs typeface="+mn-cs"/>
              </a:rPr>
              <a:t>The dev team “inspects itself” in a Sprint Retrospective. They look back at what happened during the sprint, and reflect on what might be improved. They will then agree on improvements they would like to make over coming sprints. </a:t>
            </a:r>
          </a:p>
          <a:p>
            <a:r>
              <a:rPr lang="en-AU" sz="1200" kern="1200" dirty="0" smtClean="0">
                <a:solidFill>
                  <a:schemeClr val="tx1"/>
                </a:solidFill>
                <a:latin typeface="+mn-lt"/>
                <a:ea typeface="+mn-ea"/>
                <a:cs typeface="+mn-cs"/>
              </a:rPr>
              <a:t>Then the cycle repeats for each of the following sprints, until the product backlog is empty.</a:t>
            </a:r>
          </a:p>
        </p:txBody>
      </p:sp>
      <p:sp>
        <p:nvSpPr>
          <p:cNvPr id="4" name="Slide Number Placeholder 3"/>
          <p:cNvSpPr>
            <a:spLocks noGrp="1"/>
          </p:cNvSpPr>
          <p:nvPr>
            <p:ph type="sldNum" sz="quarter" idx="10"/>
          </p:nvPr>
        </p:nvSpPr>
        <p:spPr/>
        <p:txBody>
          <a:bodyPr/>
          <a:lstStyle/>
          <a:p>
            <a:fld id="{312540EE-F83F-4365-8BB9-B7B9C982701A}" type="slidenum">
              <a:rPr lang="en-GB" smtClean="0"/>
              <a:t>46</a:t>
            </a:fld>
            <a:endParaRPr lang="en-GB"/>
          </a:p>
        </p:txBody>
      </p:sp>
    </p:spTree>
    <p:extLst>
      <p:ext uri="{BB962C8B-B14F-4D97-AF65-F5344CB8AC3E}">
        <p14:creationId xmlns:p14="http://schemas.microsoft.com/office/powerpoint/2010/main" val="3052331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Kanban is a just-in-time scheduling system for lean manufacturing, also called just-in-time manufacturing.  It was originally developed by </a:t>
            </a:r>
            <a:r>
              <a:rPr lang="en-AU" sz="1200" kern="1200" dirty="0" err="1" smtClean="0">
                <a:solidFill>
                  <a:schemeClr val="tx1"/>
                </a:solidFill>
                <a:latin typeface="+mn-lt"/>
                <a:ea typeface="+mn-ea"/>
                <a:cs typeface="+mn-cs"/>
              </a:rPr>
              <a:t>Taiichi</a:t>
            </a:r>
            <a:r>
              <a:rPr lang="en-AU" sz="1200" kern="1200" dirty="0" smtClean="0">
                <a:solidFill>
                  <a:schemeClr val="tx1"/>
                </a:solidFill>
                <a:latin typeface="+mn-lt"/>
                <a:ea typeface="+mn-ea"/>
                <a:cs typeface="+mn-cs"/>
              </a:rPr>
              <a:t> </a:t>
            </a:r>
            <a:r>
              <a:rPr lang="en-AU" sz="1200" kern="1200" dirty="0" err="1" smtClean="0">
                <a:solidFill>
                  <a:schemeClr val="tx1"/>
                </a:solidFill>
                <a:latin typeface="+mn-lt"/>
                <a:ea typeface="+mn-ea"/>
                <a:cs typeface="+mn-cs"/>
              </a:rPr>
              <a:t>Ohno</a:t>
            </a:r>
            <a:r>
              <a:rPr lang="en-AU" sz="1200" kern="1200" dirty="0" smtClean="0">
                <a:solidFill>
                  <a:schemeClr val="tx1"/>
                </a:solidFill>
                <a:latin typeface="+mn-lt"/>
                <a:ea typeface="+mn-ea"/>
                <a:cs typeface="+mn-cs"/>
              </a:rPr>
              <a:t> at Toyota, to improve manufacturing efficiency. Kanban is a visual signalling system that takes its name from the cards that track product levels in a factory.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Kanban is now also used as a workflow management method for defining, managing and improving services that deliver knowledge work. It aims to help a team visualise its work, maximise efficiency, and improve continuously.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a number of broad practices within the Kanban method.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seeks to visualise the work. The team understands its capacity constraints, progress and status of all tasks. If a bottleneck is recognised, the team will swarm on the problem.</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limits work-in-progress, to avoid multitasking and overload of team members.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encourages the team to manage its workflow. Team members pull work from the backlog when they have the capacity. Kanban does not impose a fixed length timebox like Scrum, but is more of a flow system.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seeks to make the team’s policies and processes explicit, so that people can move in and out of the team as needed.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It seeks to implement feedback loops, supported by many events or ‘ceremonies’.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Kanban seeks continuous and incremental change and collaborative improvement.</a:t>
            </a:r>
          </a:p>
        </p:txBody>
      </p:sp>
      <p:sp>
        <p:nvSpPr>
          <p:cNvPr id="4" name="Slide Number Placeholder 3"/>
          <p:cNvSpPr>
            <a:spLocks noGrp="1"/>
          </p:cNvSpPr>
          <p:nvPr>
            <p:ph type="sldNum" sz="quarter" idx="10"/>
          </p:nvPr>
        </p:nvSpPr>
        <p:spPr/>
        <p:txBody>
          <a:bodyPr/>
          <a:lstStyle/>
          <a:p>
            <a:fld id="{312540EE-F83F-4365-8BB9-B7B9C982701A}" type="slidenum">
              <a:rPr lang="en-GB" smtClean="0"/>
              <a:t>47</a:t>
            </a:fld>
            <a:endParaRPr lang="en-GB"/>
          </a:p>
        </p:txBody>
      </p:sp>
    </p:spTree>
    <p:extLst>
      <p:ext uri="{BB962C8B-B14F-4D97-AF65-F5344CB8AC3E}">
        <p14:creationId xmlns:p14="http://schemas.microsoft.com/office/powerpoint/2010/main" val="3749808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This diagram shows a Kanban Board, which promotes the visibility of the work of a team</a:t>
            </a:r>
            <a:r>
              <a:rPr lang="en-AU" sz="1200" b="1" kern="1200" dirty="0" smtClean="0">
                <a:solidFill>
                  <a:schemeClr val="tx1"/>
                </a:solidFill>
                <a:latin typeface="+mn-lt"/>
                <a:ea typeface="+mn-ea"/>
                <a:cs typeface="+mn-cs"/>
              </a:rPr>
              <a:t>.</a:t>
            </a:r>
            <a:r>
              <a:rPr lang="en-AU" sz="1200" b="0" kern="1200" dirty="0" smtClean="0">
                <a:solidFill>
                  <a:schemeClr val="tx1"/>
                </a:solidFill>
                <a:latin typeface="+mn-lt"/>
                <a:ea typeface="+mn-ea"/>
                <a:cs typeface="+mn-cs"/>
              </a:rPr>
              <a:t> The board consists of columns which are the phases in the lifecycle of products as they are being developed. Each item of work is represented as a card on the board. Initially all of the cards, representing the backlog to be worked on, are in the first column. When a person can start working on a card, they’ll move it right. Cards in the right hand column represent completed work.  </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There are a number of other Kanban features on the diagram worth pointing out.</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The board shows the limits on work in progress. These are the numbers in circles at the top of the columns. </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The board also displays the policies or agreed guidelines to be followed at each step. These create a common foundation for all team members to understand how to do any type of task in the system.</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Finally, note the various columns labelled as ‘ready’. These indicate that items are ready to be moved to the next phase of the product development lifecycle.</a:t>
            </a:r>
          </a:p>
          <a:p>
            <a:endParaRPr lang="en-AU" sz="1200" b="0" kern="1200" dirty="0" smtClean="0">
              <a:solidFill>
                <a:schemeClr val="tx1"/>
              </a:solidFill>
              <a:latin typeface="+mn-lt"/>
              <a:ea typeface="+mn-ea"/>
              <a:cs typeface="+mn-cs"/>
            </a:endParaRPr>
          </a:p>
          <a:p>
            <a:r>
              <a:rPr lang="en-AU" sz="1200" b="0" kern="1200" dirty="0" smtClean="0">
                <a:solidFill>
                  <a:schemeClr val="tx1"/>
                </a:solidFill>
                <a:latin typeface="+mn-lt"/>
                <a:ea typeface="+mn-ea"/>
                <a:cs typeface="+mn-cs"/>
              </a:rPr>
              <a:t>Kanban boards are regularly used by Scrum Development Teams to track releases and sprints.</a:t>
            </a:r>
          </a:p>
        </p:txBody>
      </p:sp>
      <p:sp>
        <p:nvSpPr>
          <p:cNvPr id="4" name="Slide Number Placeholder 3"/>
          <p:cNvSpPr>
            <a:spLocks noGrp="1"/>
          </p:cNvSpPr>
          <p:nvPr>
            <p:ph type="sldNum" sz="quarter" idx="10"/>
          </p:nvPr>
        </p:nvSpPr>
        <p:spPr/>
        <p:txBody>
          <a:bodyPr/>
          <a:lstStyle/>
          <a:p>
            <a:fld id="{312540EE-F83F-4365-8BB9-B7B9C982701A}" type="slidenum">
              <a:rPr lang="en-GB" smtClean="0"/>
              <a:t>48</a:t>
            </a:fld>
            <a:endParaRPr lang="en-GB"/>
          </a:p>
        </p:txBody>
      </p:sp>
    </p:spTree>
    <p:extLst>
      <p:ext uri="{BB962C8B-B14F-4D97-AF65-F5344CB8AC3E}">
        <p14:creationId xmlns:p14="http://schemas.microsoft.com/office/powerpoint/2010/main" val="1373419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was developed to assist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companies.  But its ideas have great merit in the context of any agile project.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is a method for developing businesses and products that aims to shorten product development cycles and rapidly discover if a proposed business model or product is viable. This is achieved by adopting a combination of business-hypothesis-driven experimentation, iterative product releases, and validated learning.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emphasizes customer feedback over intuition, and flexibility over planning.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There are a number of key features of the 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method.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minimum viable product (MVP) is a version of a new product which allows a team to collect the maximum amount of validated learning about customers with the least effort. The goal of an MVP is to test fundamental business hypotheses (or assumptions) and to help businesses begin the learning process as quickly as possible. An MVP could be a prototype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For software development, continuous deployment is a process whereby all software that is written for an application is immediately deployed into production, which results in a reduction of cycle times.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split or A/B test is an experiment in which different versions of a product are offered to different customer groups at the same time. The goal of a split test is to observe differences in behaviour between the two groups, and to measure the impact of each version on an actionable metric.</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Lean </a:t>
            </a:r>
            <a:r>
              <a:rPr lang="en-AU" sz="1200" kern="1200" dirty="0" err="1" smtClean="0">
                <a:solidFill>
                  <a:schemeClr val="tx1"/>
                </a:solidFill>
                <a:latin typeface="+mn-lt"/>
                <a:ea typeface="+mn-ea"/>
                <a:cs typeface="+mn-cs"/>
              </a:rPr>
              <a:t>Startup</a:t>
            </a:r>
            <a:r>
              <a:rPr lang="en-AU" sz="1200" kern="1200" dirty="0" smtClean="0">
                <a:solidFill>
                  <a:schemeClr val="tx1"/>
                </a:solidFill>
                <a:latin typeface="+mn-lt"/>
                <a:ea typeface="+mn-ea"/>
                <a:cs typeface="+mn-cs"/>
              </a:rPr>
              <a:t> differentiates between actionable metrics and vanity metrics. Actionable metrics should be linked directly to the objectives of the company, and lead to informed business decisions and subsequent action. These are in contrast to vanity metrics that give the rosiest picture possible but do not accurately reflect the key drivers of a business. For example, ‘new customers gained today’ is a vanity metric, because it looks good on paper, but if the cost of acquiring each new user exceeds the additional revenue from that user, you’ll soon be out of business.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pivot is a structured course correction designed to test a new fundamental hypothesis about the product, strategy, or engine of growth. A pivot might be needed if the original hypothesis has been proven to be incorrect.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Build–Measure–Learn loop emphasizes speed as a critical ingredient to customer development. A team or company's effectiveness is determined by its ability to ideate, quickly build a minimum viable product from that idea, measure its effectiveness in the market, and learn from that experiment. In other words, it is a learning cycle that turns ideas into products, measures customers' reactions and behaviours towards these products, and then decides whether to persevere or pivot the idea; this process repeats as many times as necessary. The process can also be viewed as a way to test hypotheses. </a:t>
            </a:r>
          </a:p>
        </p:txBody>
      </p:sp>
      <p:sp>
        <p:nvSpPr>
          <p:cNvPr id="4" name="Slide Number Placeholder 3"/>
          <p:cNvSpPr>
            <a:spLocks noGrp="1"/>
          </p:cNvSpPr>
          <p:nvPr>
            <p:ph type="sldNum" sz="quarter" idx="10"/>
          </p:nvPr>
        </p:nvSpPr>
        <p:spPr/>
        <p:txBody>
          <a:bodyPr/>
          <a:lstStyle/>
          <a:p>
            <a:fld id="{312540EE-F83F-4365-8BB9-B7B9C982701A}" type="slidenum">
              <a:rPr lang="en-GB" smtClean="0"/>
              <a:t>49</a:t>
            </a:fld>
            <a:endParaRPr lang="en-GB"/>
          </a:p>
        </p:txBody>
      </p:sp>
    </p:spTree>
    <p:extLst>
      <p:ext uri="{BB962C8B-B14F-4D97-AF65-F5344CB8AC3E}">
        <p14:creationId xmlns:p14="http://schemas.microsoft.com/office/powerpoint/2010/main" val="10274771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Now we’ll introduce some commonly used agile techniques.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We’ll start by looking at agile representations of requirements.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Early in the life of a project, the scope of the project will be represented by a small number of really broad requirements, representing the business' vision for the project. This establishes the ‘breadth’ or scope of requirements. As the project progresses, the need to derive better estimates and understand products in more detail will be supported by the development of a greater level of understanding of these requirements. This is sometimes described as increasing the depth of understanding of requirements.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many agile frameworks, requirements at the lowest level are usually represented as ‘user stories’. Various names can be applied to higher levels of requirements; these include ‘themes’ at the highest level, and ‘epics’ at an intermediate level. There are various definitions of ‘themes’ and ‘epics’, but there is no universally accepted definition of either. Themes represent the critical building blocks of the solution, Epics are large features that collectively make up a theme, and User stories are the meaningful requirements that the delivery team will take into a timebox.</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broad scope of a project will be captured early in the project as Themes or Epic requirements. A greater understanding of these requirements will be developed as the backlogs for stages, releases and sprints are developed, and captured as User Stories. When planning a sprint, the delivery team may find it useful to break up the work associated with satisfying a User Story by splitting it into more granular user stories, or even tasks that will be performed by various team members. If the delivery team fully understand what is meant by a requirement, and how to satisfy the requirement, then there is no need to increase the depth of understanding of that requirement.</a:t>
            </a:r>
          </a:p>
        </p:txBody>
      </p:sp>
      <p:sp>
        <p:nvSpPr>
          <p:cNvPr id="4" name="Slide Number Placeholder 3"/>
          <p:cNvSpPr>
            <a:spLocks noGrp="1"/>
          </p:cNvSpPr>
          <p:nvPr>
            <p:ph type="sldNum" sz="quarter" idx="10"/>
          </p:nvPr>
        </p:nvSpPr>
        <p:spPr/>
        <p:txBody>
          <a:bodyPr/>
          <a:lstStyle/>
          <a:p>
            <a:fld id="{312540EE-F83F-4365-8BB9-B7B9C982701A}" type="slidenum">
              <a:rPr lang="en-GB" smtClean="0"/>
              <a:t>50</a:t>
            </a:fld>
            <a:endParaRPr lang="en-GB"/>
          </a:p>
        </p:txBody>
      </p:sp>
    </p:spTree>
    <p:extLst>
      <p:ext uri="{BB962C8B-B14F-4D97-AF65-F5344CB8AC3E}">
        <p14:creationId xmlns:p14="http://schemas.microsoft.com/office/powerpoint/2010/main" val="928771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Many agile methods capture requirements as User Stories. Alistair Cockburn was the first person to use the term “User Story”. A User Story is a simple way to capture initial thoughts on requirements.  It describes the expected behaviour of the solution from the perspective of a user.</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All User Stories have the same three-part format:</a:t>
            </a:r>
          </a:p>
          <a:p>
            <a:r>
              <a:rPr lang="en-AU" sz="1200" kern="1200" dirty="0" smtClean="0">
                <a:solidFill>
                  <a:schemeClr val="tx1"/>
                </a:solidFill>
                <a:latin typeface="+mn-lt"/>
                <a:ea typeface="+mn-ea"/>
                <a:cs typeface="+mn-cs"/>
              </a:rPr>
              <a:t>A statement that starts with ‘As a …’, that describes the user or role or persona that is the actor in the story;</a:t>
            </a:r>
          </a:p>
          <a:p>
            <a:r>
              <a:rPr lang="en-AU" sz="1200" kern="1200" dirty="0" smtClean="0">
                <a:solidFill>
                  <a:schemeClr val="tx1"/>
                </a:solidFill>
                <a:latin typeface="+mn-lt"/>
                <a:ea typeface="+mn-ea"/>
                <a:cs typeface="+mn-cs"/>
              </a:rPr>
              <a:t>A statement that starts with  ‘I want …’, that describes the action the actor expects the solution to support, or the goal they expect to be able to achieve; and</a:t>
            </a:r>
          </a:p>
          <a:p>
            <a:r>
              <a:rPr lang="en-AU" sz="1200" kern="1200" dirty="0" smtClean="0">
                <a:solidFill>
                  <a:schemeClr val="tx1"/>
                </a:solidFill>
                <a:latin typeface="+mn-lt"/>
                <a:ea typeface="+mn-ea"/>
                <a:cs typeface="+mn-cs"/>
              </a:rPr>
              <a:t>A statement that starts with ‘So that …’, that describes the actor’s purpose in wanting to be able to take that action, or the benefit or value that will be realised as a result.</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The User Story format is effective for expressing requirements because the focus is on the roles that will use or be impacted by the solution, and defines their needs in language that is meaningful to them. It also clarifies the true reason for the requirement. The User Story should define the requirement at a high level, without going into low-level detail too early. It is deliberately brief, to encourage an ongoing conversation between customer and supplier.</a:t>
            </a:r>
          </a:p>
        </p:txBody>
      </p:sp>
      <p:sp>
        <p:nvSpPr>
          <p:cNvPr id="4" name="Slide Number Placeholder 3"/>
          <p:cNvSpPr>
            <a:spLocks noGrp="1"/>
          </p:cNvSpPr>
          <p:nvPr>
            <p:ph type="sldNum" sz="quarter" idx="10"/>
          </p:nvPr>
        </p:nvSpPr>
        <p:spPr/>
        <p:txBody>
          <a:bodyPr/>
          <a:lstStyle/>
          <a:p>
            <a:fld id="{312540EE-F83F-4365-8BB9-B7B9C982701A}" type="slidenum">
              <a:rPr lang="en-GB" smtClean="0"/>
              <a:t>51</a:t>
            </a:fld>
            <a:endParaRPr lang="en-GB"/>
          </a:p>
        </p:txBody>
      </p:sp>
    </p:spTree>
    <p:extLst>
      <p:ext uri="{BB962C8B-B14F-4D97-AF65-F5344CB8AC3E}">
        <p14:creationId xmlns:p14="http://schemas.microsoft.com/office/powerpoint/2010/main" val="66638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r>
              <a:rPr lang="en-GB" baseline="0" dirty="0"/>
              <a:t> to take into account the name changes for PRINCE2 2017 </a:t>
            </a:r>
          </a:p>
          <a:p>
            <a:endParaRPr lang="en-GB" baseline="0" dirty="0"/>
          </a:p>
          <a:p>
            <a:r>
              <a:rPr lang="en-GB" baseline="0" dirty="0"/>
              <a:t>Note this version of PRINCE2 Agile </a:t>
            </a:r>
            <a:r>
              <a:rPr lang="en-GB" b="1" baseline="0" dirty="0"/>
              <a:t>does not address </a:t>
            </a:r>
            <a:r>
              <a:rPr lang="en-GB" baseline="0" dirty="0"/>
              <a:t>the new sections in the PRINCE2 2017 </a:t>
            </a:r>
            <a:r>
              <a:rPr lang="en-GB" baseline="0" dirty="0" smtClean="0"/>
              <a:t>manual, </a:t>
            </a:r>
            <a:r>
              <a:rPr lang="en-GB" baseline="0" dirty="0"/>
              <a:t>e.g. minimum </a:t>
            </a:r>
            <a:r>
              <a:rPr lang="en-GB" baseline="0" dirty="0" smtClean="0"/>
              <a:t>requirements.</a:t>
            </a:r>
            <a:endParaRPr lang="en-GB" dirty="0"/>
          </a:p>
          <a:p>
            <a:endParaRPr lang="en-GB" dirty="0"/>
          </a:p>
          <a:p>
            <a:r>
              <a:rPr lang="en-GB" dirty="0"/>
              <a:t>Points out that the PRINCE2 Agile manual is deliberately split into three sections. The reason for this is that section 1 is needed to create a baseline of understanding about what agile is and what PRINCE2 Agile is. Section 2 is the main body of the manual where PRINCE2 is tailored to operate in an agile environment,</a:t>
            </a:r>
            <a:r>
              <a:rPr lang="en-GB" baseline="0" dirty="0"/>
              <a:t> and </a:t>
            </a:r>
            <a:r>
              <a:rPr lang="en-GB" dirty="0"/>
              <a:t>section 3 contains specific areas of information that is needed to provide more detail where PRINCE2 only provides basic information which is not really enough when needing to work in an agile </a:t>
            </a:r>
            <a:r>
              <a:rPr lang="en-GB" dirty="0" smtClean="0"/>
              <a:t>context.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a:t>
            </a:fld>
            <a:endParaRPr lang="en-GB"/>
          </a:p>
        </p:txBody>
      </p:sp>
    </p:spTree>
    <p:extLst>
      <p:ext uri="{BB962C8B-B14F-4D97-AF65-F5344CB8AC3E}">
        <p14:creationId xmlns:p14="http://schemas.microsoft.com/office/powerpoint/2010/main" val="10235456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User Stories were originally written on cards. Although there are now many software tools that are used, the information content hasn’t changed much.</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Here is an example of the front of a User Story card.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Each user story should have a unique identifier, and a short title that summarises the user story.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three elements of the user story should then be laid out.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After further analysis, the user story will be allocated a priority, and an estimate of the effort associated with satisfying the user story.</a:t>
            </a:r>
          </a:p>
        </p:txBody>
      </p:sp>
      <p:sp>
        <p:nvSpPr>
          <p:cNvPr id="4" name="Slide Number Placeholder 3"/>
          <p:cNvSpPr>
            <a:spLocks noGrp="1"/>
          </p:cNvSpPr>
          <p:nvPr>
            <p:ph type="sldNum" sz="quarter" idx="10"/>
          </p:nvPr>
        </p:nvSpPr>
        <p:spPr/>
        <p:txBody>
          <a:bodyPr/>
          <a:lstStyle/>
          <a:p>
            <a:fld id="{312540EE-F83F-4365-8BB9-B7B9C982701A}" type="slidenum">
              <a:rPr lang="en-GB" smtClean="0"/>
              <a:t>52</a:t>
            </a:fld>
            <a:endParaRPr lang="en-GB"/>
          </a:p>
        </p:txBody>
      </p:sp>
    </p:spTree>
    <p:extLst>
      <p:ext uri="{BB962C8B-B14F-4D97-AF65-F5344CB8AC3E}">
        <p14:creationId xmlns:p14="http://schemas.microsoft.com/office/powerpoint/2010/main" val="3710326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On the back of a User Story card will be the acceptance criteria associated with the user story.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acceptance criteria for the functional requirements of the story should be written as questions that have a black or white answer, such as “Yes” or “No”, meaning that the solution either does or does not satisfy the requirement.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Although the acceptance criteria for the non-functional requirements are written here in the same format, it is also possible to write these as ranges of values, or to allocate a </a:t>
            </a:r>
            <a:r>
              <a:rPr lang="en-AU" sz="1200" kern="1200" dirty="0" err="1" smtClean="0">
                <a:solidFill>
                  <a:schemeClr val="tx1"/>
                </a:solidFill>
                <a:latin typeface="+mn-lt"/>
                <a:ea typeface="+mn-ea"/>
                <a:cs typeface="+mn-cs"/>
              </a:rPr>
              <a:t>MoSCoW</a:t>
            </a:r>
            <a:r>
              <a:rPr lang="en-AU" sz="1200" kern="1200" dirty="0" smtClean="0">
                <a:solidFill>
                  <a:schemeClr val="tx1"/>
                </a:solidFill>
                <a:latin typeface="+mn-lt"/>
                <a:ea typeface="+mn-ea"/>
                <a:cs typeface="+mn-cs"/>
              </a:rPr>
              <a:t> priority. For example, the availability criteria shown on this card say 24 hours a day by 7 days each week by 365 days per year. These criteria could be allocated a priority of Should have. Another set of matching criteria might be added to the card, and allocated a Must have priority, that says the solution must be available to take and view orders for 23 ½ hours every day, which allows a ½ hour every day for solution maintenance to occur.</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acceptance criteria on the user story card provide the basis for creation of appropriate test scenarios and test scripts by solution testers.</a:t>
            </a:r>
          </a:p>
        </p:txBody>
      </p:sp>
      <p:sp>
        <p:nvSpPr>
          <p:cNvPr id="4" name="Slide Number Placeholder 3"/>
          <p:cNvSpPr>
            <a:spLocks noGrp="1"/>
          </p:cNvSpPr>
          <p:nvPr>
            <p:ph type="sldNum" sz="quarter" idx="10"/>
          </p:nvPr>
        </p:nvSpPr>
        <p:spPr/>
        <p:txBody>
          <a:bodyPr/>
          <a:lstStyle/>
          <a:p>
            <a:fld id="{312540EE-F83F-4365-8BB9-B7B9C982701A}" type="slidenum">
              <a:rPr lang="en-GB" smtClean="0"/>
              <a:t>53</a:t>
            </a:fld>
            <a:endParaRPr lang="en-GB"/>
          </a:p>
        </p:txBody>
      </p:sp>
    </p:spTree>
    <p:extLst>
      <p:ext uri="{BB962C8B-B14F-4D97-AF65-F5344CB8AC3E}">
        <p14:creationId xmlns:p14="http://schemas.microsoft.com/office/powerpoint/2010/main" val="2723791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Now let’s look at estimating in an agile environment.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When people are asked to provide estimates in terms of time or money, they may feel like they’re under a lot of pressure, because time and money, as units of currency in the project, really matter.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Agile approaches tend to derive initial estimates in terms of some meaningless currency, rather than time or money, which removes this source of pressure.  </a:t>
            </a:r>
          </a:p>
        </p:txBody>
      </p:sp>
      <p:sp>
        <p:nvSpPr>
          <p:cNvPr id="4" name="Slide Number Placeholder 3"/>
          <p:cNvSpPr>
            <a:spLocks noGrp="1"/>
          </p:cNvSpPr>
          <p:nvPr>
            <p:ph type="sldNum" sz="quarter" idx="10"/>
          </p:nvPr>
        </p:nvSpPr>
        <p:spPr/>
        <p:txBody>
          <a:bodyPr/>
          <a:lstStyle/>
          <a:p>
            <a:fld id="{312540EE-F83F-4365-8BB9-B7B9C982701A}" type="slidenum">
              <a:rPr lang="en-GB" smtClean="0"/>
              <a:t>54</a:t>
            </a:fld>
            <a:endParaRPr lang="en-GB"/>
          </a:p>
        </p:txBody>
      </p:sp>
    </p:spTree>
    <p:extLst>
      <p:ext uri="{BB962C8B-B14F-4D97-AF65-F5344CB8AC3E}">
        <p14:creationId xmlns:p14="http://schemas.microsoft.com/office/powerpoint/2010/main" val="2137195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Most agile estimation techniques rely on our ability to be able to compare two things and form judgements about their relative sizes. Relative sizing estimation works because comparing something with something else is much quicker and more accurate than deconstructing that thing into its component parts.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For example, suppose we had established the scale shown in this diagram. Where on this scale would you put a tram, which is a light rail vehicle which is bigger than a bus, but smaller than a train? You might put it with the trucks, and re-label the group as ‘heavy road vehicles’. Or you might split the ‘truck’ group into ‘light trucks’ and ‘heavy trucks’, and create a ‘tram’ group between them.</a:t>
            </a:r>
          </a:p>
        </p:txBody>
      </p:sp>
      <p:sp>
        <p:nvSpPr>
          <p:cNvPr id="4" name="Slide Number Placeholder 3"/>
          <p:cNvSpPr>
            <a:spLocks noGrp="1"/>
          </p:cNvSpPr>
          <p:nvPr>
            <p:ph type="sldNum" sz="quarter" idx="10"/>
          </p:nvPr>
        </p:nvSpPr>
        <p:spPr/>
        <p:txBody>
          <a:bodyPr/>
          <a:lstStyle/>
          <a:p>
            <a:fld id="{312540EE-F83F-4365-8BB9-B7B9C982701A}" type="slidenum">
              <a:rPr lang="en-GB" smtClean="0"/>
              <a:t>55</a:t>
            </a:fld>
            <a:endParaRPr lang="en-GB"/>
          </a:p>
        </p:txBody>
      </p:sp>
    </p:spTree>
    <p:extLst>
      <p:ext uri="{BB962C8B-B14F-4D97-AF65-F5344CB8AC3E}">
        <p14:creationId xmlns:p14="http://schemas.microsoft.com/office/powerpoint/2010/main" val="4240397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Another estimating technique used in many agile approaches is called the T-shirt sizing technique.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this technique, we establish arbitrary groups. Here, they’ve been labelled as small, medium and large. We look through our user stories, and select one that seems to be average in terms of our feeling as to the effort we might have to expend to get it to done in a timebox. We’ll move this to the ‘medium’ column. We’ll then select the next user story, and compare it to the first one. If it seems that it would take roughly the same amount of effort to get it to ‘done’, we’ll move it to the ‘medium’ column. If we think it would take much less effort, we’ll move it to the ‘small’ column. If we think it would take much more effort, we’ll move it to the ‘large’ column.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If we find a user story that we feel is much larger than those in the ‘large’ column, we could create an ‘extra large’ column, and move it there. If we found a user story that was much smaller than those in the ‘small’ column, we could create an ‘extra small’ column, and move it there.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We continue doing this for each user story in the backlog.</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Then, we select one user story from each column to act as the reference story for that column, and develop estimates of effort, cost and duration for each of these stories. All user stories in the same column receive the same estimates. The total estimates for all user stories in all columns are then added up to give estimates at project level.</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Some agile teams amuse themselves by replacing the t-shirts with something else, such as dogs. Other teams use labels aligned with stones of different sizes. The labels we put on each column don’t matter, as long as everyone agrees about the relative sizing of each column.</a:t>
            </a:r>
          </a:p>
        </p:txBody>
      </p:sp>
      <p:sp>
        <p:nvSpPr>
          <p:cNvPr id="4" name="Slide Number Placeholder 3"/>
          <p:cNvSpPr>
            <a:spLocks noGrp="1"/>
          </p:cNvSpPr>
          <p:nvPr>
            <p:ph type="sldNum" sz="quarter" idx="10"/>
          </p:nvPr>
        </p:nvSpPr>
        <p:spPr/>
        <p:txBody>
          <a:bodyPr/>
          <a:lstStyle/>
          <a:p>
            <a:fld id="{312540EE-F83F-4365-8BB9-B7B9C982701A}" type="slidenum">
              <a:rPr lang="en-GB" smtClean="0"/>
              <a:t>56</a:t>
            </a:fld>
            <a:endParaRPr lang="en-GB"/>
          </a:p>
        </p:txBody>
      </p:sp>
    </p:spTree>
    <p:extLst>
      <p:ext uri="{BB962C8B-B14F-4D97-AF65-F5344CB8AC3E}">
        <p14:creationId xmlns:p14="http://schemas.microsoft.com/office/powerpoint/2010/main" val="763212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Yet another relative sizing technique is story point estimating.  This technique uses a currency called ‘story points’.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Story point estimating is a consensus based technique. Using group discussions, each user story is considered, and allocated a number of story points, based on its relative size compared with other user stories, in much the same way as in t-shirt sizing. The allocated story points are then written onto the user story card.</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In order to provide those in organisational and project-level roles with estimates of the project’s likely cost and duration, conversion factors need to be applied. One of these conversion factors is called ‘velocity’, usually expressed as the number of story points the delivery team can get to done in a timebox of an agreed length. The velocity factor allows us to use the delivery team’s previous performance to forecast what can be expected in future from this team. By applying velocity, we can work out from the total story point count for a project how many timeboxes will be needed. Then we multiply that number by the usual timebox length in days or weeks, to give us the estimated project duration. Given that the entire delivery team is expected to participate in each timebox, the Project Manager can then work out the project’s labour cost.  </a:t>
            </a:r>
          </a:p>
        </p:txBody>
      </p:sp>
      <p:sp>
        <p:nvSpPr>
          <p:cNvPr id="4" name="Slide Number Placeholder 3"/>
          <p:cNvSpPr>
            <a:spLocks noGrp="1"/>
          </p:cNvSpPr>
          <p:nvPr>
            <p:ph type="sldNum" sz="quarter" idx="10"/>
          </p:nvPr>
        </p:nvSpPr>
        <p:spPr/>
        <p:txBody>
          <a:bodyPr/>
          <a:lstStyle/>
          <a:p>
            <a:fld id="{312540EE-F83F-4365-8BB9-B7B9C982701A}" type="slidenum">
              <a:rPr lang="en-GB" smtClean="0"/>
              <a:t>57</a:t>
            </a:fld>
            <a:endParaRPr lang="en-GB"/>
          </a:p>
        </p:txBody>
      </p:sp>
    </p:spTree>
    <p:extLst>
      <p:ext uri="{BB962C8B-B14F-4D97-AF65-F5344CB8AC3E}">
        <p14:creationId xmlns:p14="http://schemas.microsoft.com/office/powerpoint/2010/main" val="42646043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The story points allocated to a user story should reflect the size, complexity, and effort needed for completing or implementing that story.  For larger user stories, we expect that there will be greater uncertainty related to the story, and that our estimates for it will be less accurate. Also, people tend to be overly optimistic when estimating. So how can we deal with this uncertainty and over-optimism?</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Many agile estimation use the Fibonacci sequence. This is an exponential sequence of numbers, that starts with 0 , 1 and 2, then each following number is the sum of the preceding two numbers: 0, 1, 2, 3, 5, 8, 13, 21…  The numbers in the green bubbles in this diagram imply that the Fibonacci sequence is to be used.</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use of the Fibonacci sequence in agile estimating has a number of advantages:</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The numbers get large very quickly, as do the gaps between the numbers. The idea is that the larger the user story is, the higher the uncertainty regarding it, and the less accurate the estimate will be</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The higher numbers are more likely to be used for epic user stories. To increase the accuracy of the estimate, you just need to break the epic into many smaller stories, and the estimates for each of the smaller stories are likely to be more accurate</a:t>
            </a:r>
            <a:br>
              <a:rPr lang="en-AU" sz="1200" kern="1200" dirty="0" smtClean="0">
                <a:solidFill>
                  <a:schemeClr val="tx1"/>
                </a:solidFill>
                <a:latin typeface="+mn-lt"/>
                <a:ea typeface="+mn-ea"/>
                <a:cs typeface="+mn-cs"/>
              </a:rPr>
            </a:br>
            <a:r>
              <a:rPr lang="en-AU" sz="1200" kern="1200" dirty="0" smtClean="0">
                <a:solidFill>
                  <a:schemeClr val="tx1"/>
                </a:solidFill>
                <a:latin typeface="+mn-lt"/>
                <a:ea typeface="+mn-ea"/>
                <a:cs typeface="+mn-cs"/>
              </a:rPr>
              <a:t>The gaps between the numbers imply that you are forced to make a choice between two numbers. There’s no sitting on the fence.</a:t>
            </a:r>
            <a:br>
              <a:rPr lang="en-AU" sz="1200" kern="1200" dirty="0" smtClean="0">
                <a:solidFill>
                  <a:schemeClr val="tx1"/>
                </a:solidFill>
                <a:latin typeface="+mn-lt"/>
                <a:ea typeface="+mn-ea"/>
                <a:cs typeface="+mn-cs"/>
              </a:rPr>
            </a:b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Essentially, the Fibonacci sequence gives agile teams a more realistic way to reflect uncertainties in estimates. </a:t>
            </a:r>
          </a:p>
        </p:txBody>
      </p:sp>
      <p:sp>
        <p:nvSpPr>
          <p:cNvPr id="4" name="Slide Number Placeholder 3"/>
          <p:cNvSpPr>
            <a:spLocks noGrp="1"/>
          </p:cNvSpPr>
          <p:nvPr>
            <p:ph type="sldNum" sz="quarter" idx="10"/>
          </p:nvPr>
        </p:nvSpPr>
        <p:spPr/>
        <p:txBody>
          <a:bodyPr/>
          <a:lstStyle/>
          <a:p>
            <a:fld id="{312540EE-F83F-4365-8BB9-B7B9C982701A}" type="slidenum">
              <a:rPr lang="en-GB" smtClean="0"/>
              <a:t>58</a:t>
            </a:fld>
            <a:endParaRPr lang="en-GB"/>
          </a:p>
        </p:txBody>
      </p:sp>
    </p:spTree>
    <p:extLst>
      <p:ext uri="{BB962C8B-B14F-4D97-AF65-F5344CB8AC3E}">
        <p14:creationId xmlns:p14="http://schemas.microsoft.com/office/powerpoint/2010/main" val="28849035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In a PRINCE2 Agile environment, formal PRINCE2 approaches to planning may be used at the project level, and perhaps at the stage level. </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More informal approaches are likely to be used at the release and sprint levels. In fact, at sprint level, the only planning that might be needed has to do with the timebox backlog, and who will be doing what in this sprint.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project manager’s job is then to reconcile the plans at each level of the project.</a:t>
            </a:r>
          </a:p>
        </p:txBody>
      </p:sp>
      <p:sp>
        <p:nvSpPr>
          <p:cNvPr id="4" name="Slide Number Placeholder 3"/>
          <p:cNvSpPr>
            <a:spLocks noGrp="1"/>
          </p:cNvSpPr>
          <p:nvPr>
            <p:ph type="sldNum" sz="quarter" idx="10"/>
          </p:nvPr>
        </p:nvSpPr>
        <p:spPr/>
        <p:txBody>
          <a:bodyPr/>
          <a:lstStyle/>
          <a:p>
            <a:fld id="{312540EE-F83F-4365-8BB9-B7B9C982701A}" type="slidenum">
              <a:rPr lang="en-GB" smtClean="0"/>
              <a:t>59</a:t>
            </a:fld>
            <a:endParaRPr lang="en-GB"/>
          </a:p>
        </p:txBody>
      </p:sp>
    </p:spTree>
    <p:extLst>
      <p:ext uri="{BB962C8B-B14F-4D97-AF65-F5344CB8AC3E}">
        <p14:creationId xmlns:p14="http://schemas.microsoft.com/office/powerpoint/2010/main" val="26588863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One of the tools frequently used in agile environments to show progress at the sprint or release level are called burn charts. These charts show time on the horizontal axis, and story points on the vertical axis.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These charts are used to visually show progress, where work that is completed and work still to be do are shown with one or more lines that are updated regularly, or daily.</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burn down chart shows the story points associated with user stories that have not yet met the definition of done. At the start of the sprint, this equals the story points of the user stories brought into the sprint backlog. At the end of a sprint, there should be no user stories that have not reached done. This establishes the expected path. As the development team works through the backlog and gets user stories to done, they will plot the actual path. Differences between the expected and actual paths indicate something that the team needs to address.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 burn up chart has one line that shows the total number of story points associated with all the user stories in the backlog. This can change over the course of the sprint, as user stories are added to or removed from the backlog. This line shows the result expected at the end of the sprint. The other line will show the actual result. It will start off at zero story points completed. As the development team works through the backlog and gets user stories to done, they will plot the actual cumulative story points of all stories that have reached done. The expected and actual result paths should converge at the end of the sprint. </a:t>
            </a:r>
          </a:p>
        </p:txBody>
      </p:sp>
      <p:sp>
        <p:nvSpPr>
          <p:cNvPr id="4" name="Slide Number Placeholder 3"/>
          <p:cNvSpPr>
            <a:spLocks noGrp="1"/>
          </p:cNvSpPr>
          <p:nvPr>
            <p:ph type="sldNum" sz="quarter" idx="10"/>
          </p:nvPr>
        </p:nvSpPr>
        <p:spPr/>
        <p:txBody>
          <a:bodyPr/>
          <a:lstStyle/>
          <a:p>
            <a:fld id="{312540EE-F83F-4365-8BB9-B7B9C982701A}" type="slidenum">
              <a:rPr lang="en-GB" smtClean="0"/>
              <a:t>60</a:t>
            </a:fld>
            <a:endParaRPr lang="en-GB"/>
          </a:p>
        </p:txBody>
      </p:sp>
    </p:spTree>
    <p:extLst>
      <p:ext uri="{BB962C8B-B14F-4D97-AF65-F5344CB8AC3E}">
        <p14:creationId xmlns:p14="http://schemas.microsoft.com/office/powerpoint/2010/main" val="222097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61</a:t>
            </a:fld>
            <a:endParaRPr lang="en-GB"/>
          </a:p>
        </p:txBody>
      </p:sp>
    </p:spTree>
    <p:extLst>
      <p:ext uri="{BB962C8B-B14F-4D97-AF65-F5344CB8AC3E}">
        <p14:creationId xmlns:p14="http://schemas.microsoft.com/office/powerpoint/2010/main" val="51830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a:t>
            </a:fld>
            <a:endParaRPr lang="en-GB"/>
          </a:p>
        </p:txBody>
      </p:sp>
    </p:spTree>
    <p:extLst>
      <p:ext uri="{BB962C8B-B14F-4D97-AF65-F5344CB8AC3E}">
        <p14:creationId xmlns:p14="http://schemas.microsoft.com/office/powerpoint/2010/main" val="27134805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Those directing and </a:t>
            </a:r>
            <a:r>
              <a:rPr lang="en-GB" dirty="0" smtClean="0"/>
              <a:t>managing </a:t>
            </a:r>
            <a:r>
              <a:rPr lang="en-GB" dirty="0"/>
              <a:t>must adopt agile disciplines and </a:t>
            </a:r>
            <a:r>
              <a:rPr lang="en-GB" dirty="0" smtClean="0"/>
              <a:t>behaviours.</a:t>
            </a:r>
            <a:endParaRPr lang="en-GB" dirty="0"/>
          </a:p>
          <a:p>
            <a:endParaRPr lang="en-GB" dirty="0"/>
          </a:p>
          <a:p>
            <a:r>
              <a:rPr lang="en-GB" dirty="0"/>
              <a:t>Those</a:t>
            </a:r>
            <a:r>
              <a:rPr lang="en-GB" baseline="0" dirty="0"/>
              <a:t> using agile to deliver with a view to the wider project </a:t>
            </a:r>
            <a:r>
              <a:rPr lang="en-GB" baseline="0" dirty="0" smtClean="0"/>
              <a:t>concerns.</a:t>
            </a:r>
            <a:endParaRPr lang="en-GB" dirty="0"/>
          </a:p>
          <a:p>
            <a:endParaRPr lang="en-GB" dirty="0"/>
          </a:p>
          <a:p>
            <a:r>
              <a:rPr lang="en-GB" dirty="0"/>
              <a:t>This is known as the cake or sometimes the layer cake. It represents the three levels of a project and the important point of the metaphor is that both PRINCE2 and agile have their strengths and we need to play to those </a:t>
            </a:r>
            <a:r>
              <a:rPr lang="en-GB" dirty="0" smtClean="0"/>
              <a:t>strengths. But, </a:t>
            </a:r>
            <a:r>
              <a:rPr lang="en-GB" dirty="0"/>
              <a:t>we must blend and weave these together as it will not work as well if they are running in parallel universes. </a:t>
            </a:r>
          </a:p>
          <a:p>
            <a:endParaRPr lang="en-GB" dirty="0"/>
          </a:p>
          <a:p>
            <a:r>
              <a:rPr lang="en-GB" dirty="0"/>
              <a:t>The message </a:t>
            </a:r>
            <a:r>
              <a:rPr lang="en-GB" dirty="0" smtClean="0"/>
              <a:t>to </a:t>
            </a:r>
            <a:r>
              <a:rPr lang="en-GB" dirty="0"/>
              <a:t>deliver very firmly </a:t>
            </a:r>
            <a:r>
              <a:rPr lang="en-GB" dirty="0" smtClean="0"/>
              <a:t>is about </a:t>
            </a:r>
            <a:r>
              <a:rPr lang="en-GB" dirty="0"/>
              <a:t>blending and weaving all the ingredients together to create something greater than the sum of the parts.</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62</a:t>
            </a:fld>
            <a:endParaRPr lang="en-GB"/>
          </a:p>
        </p:txBody>
      </p:sp>
    </p:spTree>
    <p:extLst>
      <p:ext uri="{BB962C8B-B14F-4D97-AF65-F5344CB8AC3E}">
        <p14:creationId xmlns:p14="http://schemas.microsoft.com/office/powerpoint/2010/main" val="28910045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in PRINCE2 Agile? It is essentially PRINCE2 with tailoring guidance and a few extra bits added on. Nothing is removed from PRINCE2. </a:t>
            </a:r>
          </a:p>
          <a:p>
            <a:endParaRPr lang="en-GB" dirty="0"/>
          </a:p>
          <a:p>
            <a:r>
              <a:rPr lang="en-GB" dirty="0"/>
              <a:t>The diagram complements the earlier point about PRINCE2 Agile seeing agile as a family of frameworks, concepts, behaviours and techniques along with five focus areas that are in the third section of the manual also included on this diagram.</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63</a:t>
            </a:fld>
            <a:endParaRPr lang="en-GB"/>
          </a:p>
        </p:txBody>
      </p:sp>
    </p:spTree>
    <p:extLst>
      <p:ext uri="{BB962C8B-B14F-4D97-AF65-F5344CB8AC3E}">
        <p14:creationId xmlns:p14="http://schemas.microsoft.com/office/powerpoint/2010/main" val="13877691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important point when</a:t>
            </a:r>
            <a:r>
              <a:rPr lang="en-GB" baseline="0" dirty="0"/>
              <a:t> training PRINCE2 Agile is that during the morning of day one (when trying to establish baselines for areas such as what is agile</a:t>
            </a:r>
            <a:r>
              <a:rPr lang="en-GB" baseline="0" dirty="0" smtClean="0"/>
              <a:t>?), </a:t>
            </a:r>
            <a:r>
              <a:rPr lang="en-GB" baseline="0" dirty="0"/>
              <a:t>it is vital that this table of eight points is understood by all of the delegates. They may not agree with some of the points but the fact is, they are all points upon which PRINCE2 Agile is based. Possibly the most important of all of these eight points is the first one because most people will not realise this. </a:t>
            </a:r>
          </a:p>
          <a:p>
            <a:endParaRPr lang="en-GB" baseline="0" dirty="0"/>
          </a:p>
          <a:p>
            <a:r>
              <a:rPr lang="en-GB" baseline="0" dirty="0"/>
              <a:t>This (i.e. point 1) could not be said of the previous version of PRINCE2. </a:t>
            </a:r>
            <a:r>
              <a:rPr lang="en-GB" baseline="0" dirty="0" smtClean="0"/>
              <a:t>The </a:t>
            </a:r>
            <a:r>
              <a:rPr lang="en-GB" baseline="0" dirty="0"/>
              <a:t>second point is also a critical point </a:t>
            </a:r>
            <a:r>
              <a:rPr lang="en-GB" baseline="0" dirty="0" smtClean="0"/>
              <a:t>that </a:t>
            </a:r>
            <a:r>
              <a:rPr lang="en-GB" baseline="0" dirty="0"/>
              <a:t>all delegates </a:t>
            </a:r>
            <a:r>
              <a:rPr lang="en-GB" baseline="0" dirty="0" smtClean="0"/>
              <a:t>need to understand</a:t>
            </a:r>
            <a:r>
              <a:rPr lang="en-GB" baseline="0" dirty="0"/>
              <a:t>. PRINCE2 is usually classified (stereotyped?) as ‘a traditional waterfall project management approach’ </a:t>
            </a:r>
            <a:r>
              <a:rPr lang="en-GB" baseline="0" dirty="0" smtClean="0"/>
              <a:t>but that statement (which could </a:t>
            </a:r>
            <a:r>
              <a:rPr lang="en-GB" baseline="0" dirty="0"/>
              <a:t>be applied to the </a:t>
            </a:r>
            <a:r>
              <a:rPr lang="en-GB" baseline="0" dirty="0" smtClean="0"/>
              <a:t>pre-2009 versions of PRINCE2) </a:t>
            </a:r>
            <a:r>
              <a:rPr lang="en-GB" baseline="0" dirty="0"/>
              <a:t>cannot be attributed to the current version. The fact that this impression </a:t>
            </a:r>
            <a:r>
              <a:rPr lang="en-GB" baseline="0" dirty="0" smtClean="0"/>
              <a:t>(or prejudice) </a:t>
            </a:r>
            <a:r>
              <a:rPr lang="en-GB" baseline="0" dirty="0"/>
              <a:t>may still exist needs to be </a:t>
            </a:r>
            <a:r>
              <a:rPr lang="en-GB" baseline="0" dirty="0" smtClean="0"/>
              <a:t>addressed </a:t>
            </a:r>
            <a:r>
              <a:rPr lang="en-GB" baseline="0" dirty="0"/>
              <a:t>head-on when training PRINCE2 Agile.</a:t>
            </a:r>
          </a:p>
          <a:p>
            <a:endParaRPr lang="en-GB" baseline="0" dirty="0"/>
          </a:p>
          <a:p>
            <a:r>
              <a:rPr lang="en-GB" baseline="0" dirty="0"/>
              <a:t>All of these points </a:t>
            </a:r>
            <a:r>
              <a:rPr lang="en-GB" baseline="0" dirty="0" smtClean="0"/>
              <a:t>are significant, </a:t>
            </a:r>
            <a:r>
              <a:rPr lang="en-GB" baseline="0" dirty="0"/>
              <a:t>such as highlighting that </a:t>
            </a:r>
            <a:r>
              <a:rPr lang="en-GB" baseline="0" dirty="0" smtClean="0"/>
              <a:t>agile is more than </a:t>
            </a:r>
            <a:r>
              <a:rPr lang="en-GB" baseline="0" dirty="0"/>
              <a:t>just </a:t>
            </a:r>
            <a:r>
              <a:rPr lang="en-GB" baseline="0" dirty="0" smtClean="0"/>
              <a:t>scrum, </a:t>
            </a:r>
            <a:r>
              <a:rPr lang="en-GB" baseline="0" dirty="0"/>
              <a:t>which is a view that will be held by many </a:t>
            </a:r>
            <a:r>
              <a:rPr lang="en-GB" baseline="0" dirty="0" smtClean="0"/>
              <a:t>people. They </a:t>
            </a:r>
            <a:r>
              <a:rPr lang="en-GB" baseline="0" dirty="0"/>
              <a:t>may even refer to their own method as agile scrum!</a:t>
            </a:r>
          </a:p>
          <a:p>
            <a:endParaRPr lang="en-GB" baseline="0" dirty="0"/>
          </a:p>
          <a:p>
            <a:r>
              <a:rPr lang="en-GB" baseline="0" dirty="0"/>
              <a:t>Take care with point 8 because although it is true, it is very easy to refer to an ‘agile project’ when talking. If an ‘agile project’ exists then by definition a ‘non-agile project’ exists as well and PRINCE2 Agile is written with a view that agile is a question of how much and not a question of yes or no.</a:t>
            </a:r>
          </a:p>
          <a:p>
            <a:endParaRPr lang="en-GB" baseline="0" dirty="0"/>
          </a:p>
          <a:p>
            <a:r>
              <a:rPr lang="en-GB" baseline="0" dirty="0"/>
              <a:t>Before leaving this slide it may be a good idea to check that everyone is on board as the 20 slides so far are very much about baselining people’s understanding of the context that PRINCE2 Agile is operating within. The rest of the course is then built on top of this.</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64</a:t>
            </a:fld>
            <a:endParaRPr lang="en-GB"/>
          </a:p>
        </p:txBody>
      </p:sp>
    </p:spTree>
    <p:extLst>
      <p:ext uri="{BB962C8B-B14F-4D97-AF65-F5344CB8AC3E}">
        <p14:creationId xmlns:p14="http://schemas.microsoft.com/office/powerpoint/2010/main" val="24701527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a:t>Eurofighter Typhoon </a:t>
            </a:r>
            <a:r>
              <a:rPr lang="en-GB" dirty="0" smtClean="0"/>
              <a:t>is a good analogy to use at this point. It is </a:t>
            </a:r>
            <a:r>
              <a:rPr lang="en-GB" dirty="0"/>
              <a:t>an aeroplane that is inherently unstable through design. </a:t>
            </a:r>
          </a:p>
          <a:p>
            <a:endParaRPr lang="en-GB" dirty="0"/>
          </a:p>
          <a:p>
            <a:r>
              <a:rPr lang="en-GB" dirty="0"/>
              <a:t>Therefore it can be very agile in a combat situation. The way the analogy works is to highlight that agility does not </a:t>
            </a:r>
            <a:r>
              <a:rPr lang="en-GB" dirty="0" smtClean="0"/>
              <a:t>need to sacrifice governance </a:t>
            </a:r>
            <a:r>
              <a:rPr lang="en-GB" dirty="0"/>
              <a:t>and </a:t>
            </a:r>
            <a:r>
              <a:rPr lang="en-GB" dirty="0" smtClean="0"/>
              <a:t>control. In fact, it is </a:t>
            </a:r>
            <a:r>
              <a:rPr lang="en-GB" dirty="0"/>
              <a:t>the opposite. There is more</a:t>
            </a:r>
            <a:r>
              <a:rPr lang="en-GB" baseline="0" dirty="0"/>
              <a:t> </a:t>
            </a:r>
            <a:r>
              <a:rPr lang="en-GB" dirty="0"/>
              <a:t>governance and control on the Eurofighter than there is on a jumbo jet for example.</a:t>
            </a:r>
          </a:p>
        </p:txBody>
      </p:sp>
      <p:sp>
        <p:nvSpPr>
          <p:cNvPr id="4" name="Slide Number Placeholder 3"/>
          <p:cNvSpPr>
            <a:spLocks noGrp="1"/>
          </p:cNvSpPr>
          <p:nvPr>
            <p:ph type="sldNum" sz="quarter" idx="10"/>
          </p:nvPr>
        </p:nvSpPr>
        <p:spPr/>
        <p:txBody>
          <a:bodyPr/>
          <a:lstStyle/>
          <a:p>
            <a:fld id="{312540EE-F83F-4365-8BB9-B7B9C982701A}" type="slidenum">
              <a:rPr lang="en-GB" smtClean="0"/>
              <a:t>65</a:t>
            </a:fld>
            <a:endParaRPr lang="en-GB"/>
          </a:p>
        </p:txBody>
      </p:sp>
    </p:spTree>
    <p:extLst>
      <p:ext uri="{BB962C8B-B14F-4D97-AF65-F5344CB8AC3E}">
        <p14:creationId xmlns:p14="http://schemas.microsoft.com/office/powerpoint/2010/main" val="41493338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66</a:t>
            </a:fld>
            <a:endParaRPr lang="en-GB"/>
          </a:p>
        </p:txBody>
      </p:sp>
    </p:spTree>
    <p:extLst>
      <p:ext uri="{BB962C8B-B14F-4D97-AF65-F5344CB8AC3E}">
        <p14:creationId xmlns:p14="http://schemas.microsoft.com/office/powerpoint/2010/main" val="1018740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Historically,</a:t>
            </a:r>
            <a:r>
              <a:rPr lang="en-GB" baseline="0" dirty="0" smtClean="0"/>
              <a:t> </a:t>
            </a:r>
            <a:r>
              <a:rPr lang="en-GB" baseline="0" dirty="0"/>
              <a:t>projects have often only considered time / cost / quality as the common variables. PRINCE2 has for a long time extended this to time / cost / quality / scope / risk / benefit. Tolerances have been a way of setting limits for the acceptable variation around the planned expectations of these targets. If a tolerance is forecast to be </a:t>
            </a:r>
            <a:r>
              <a:rPr lang="en-GB" baseline="0" dirty="0" smtClean="0"/>
              <a:t>exceeded, </a:t>
            </a:r>
            <a:r>
              <a:rPr lang="en-GB" baseline="0" dirty="0"/>
              <a:t>a project goes into exception.</a:t>
            </a:r>
            <a:endParaRPr lang="en-GB" dirty="0"/>
          </a:p>
          <a:p>
            <a:endParaRPr lang="en-GB" dirty="0"/>
          </a:p>
          <a:p>
            <a:r>
              <a:rPr lang="en-GB" dirty="0" smtClean="0"/>
              <a:t>PRINCE2 </a:t>
            </a:r>
            <a:r>
              <a:rPr lang="en-GB" dirty="0"/>
              <a:t>has in the past described time and cost as the most commonly</a:t>
            </a:r>
            <a:r>
              <a:rPr lang="en-GB" baseline="0" dirty="0"/>
              <a:t> set tolerances. This makes sense when describing the control needs of a waterfall project. They are where we would expect potential variance and therefore where we want to set our warning triggers.</a:t>
            </a:r>
          </a:p>
          <a:p>
            <a:endParaRPr lang="en-GB" baseline="0" dirty="0"/>
          </a:p>
          <a:p>
            <a:r>
              <a:rPr lang="en-GB" baseline="0" dirty="0"/>
              <a:t>In a project </a:t>
            </a:r>
            <a:r>
              <a:rPr lang="en-GB" baseline="0" dirty="0" smtClean="0"/>
              <a:t>is using </a:t>
            </a:r>
            <a:r>
              <a:rPr lang="en-GB" baseline="0" dirty="0"/>
              <a:t>agile, time and cost are fixed and no variance is expected. Any variance here is serious. Allowable variation is around scope and quality.  </a:t>
            </a:r>
            <a:endParaRPr lang="en-GB" dirty="0"/>
          </a:p>
          <a:p>
            <a:endParaRPr lang="en-GB" dirty="0"/>
          </a:p>
          <a:p>
            <a:r>
              <a:rPr lang="en-GB" dirty="0"/>
              <a:t>In simple </a:t>
            </a:r>
            <a:r>
              <a:rPr lang="en-GB" dirty="0" smtClean="0"/>
              <a:t>terms, </a:t>
            </a:r>
            <a:r>
              <a:rPr lang="en-GB" dirty="0"/>
              <a:t>the previous version of PRINCE2 varies time and cost whereas agile does </a:t>
            </a:r>
            <a:r>
              <a:rPr lang="en-GB" dirty="0" smtClean="0"/>
              <a:t>not. Therefore, you</a:t>
            </a:r>
            <a:r>
              <a:rPr lang="en-GB" baseline="0" dirty="0" smtClean="0"/>
              <a:t> could have said in the past that the 2 were</a:t>
            </a:r>
            <a:r>
              <a:rPr lang="en-GB" dirty="0" smtClean="0"/>
              <a:t> </a:t>
            </a:r>
            <a:r>
              <a:rPr lang="en-GB" dirty="0"/>
              <a:t>incompatible. However since </a:t>
            </a:r>
            <a:r>
              <a:rPr lang="en-GB" dirty="0" smtClean="0"/>
              <a:t>2009, with all </a:t>
            </a:r>
            <a:r>
              <a:rPr lang="en-GB" dirty="0"/>
              <a:t>six aspects </a:t>
            </a:r>
            <a:r>
              <a:rPr lang="en-GB" dirty="0" smtClean="0"/>
              <a:t>now </a:t>
            </a:r>
            <a:r>
              <a:rPr lang="en-GB" dirty="0"/>
              <a:t>seen as being </a:t>
            </a:r>
            <a:r>
              <a:rPr lang="en-GB" dirty="0" smtClean="0"/>
              <a:t>equal, </a:t>
            </a:r>
            <a:r>
              <a:rPr lang="en-GB" dirty="0"/>
              <a:t>this allows easy tailoring of PRINCE2 to embrace agile by applying the six </a:t>
            </a:r>
            <a:r>
              <a:rPr lang="en-GB" dirty="0" smtClean="0"/>
              <a:t>aspects, </a:t>
            </a:r>
            <a:r>
              <a:rPr lang="en-GB" dirty="0"/>
              <a:t>and </a:t>
            </a:r>
            <a:r>
              <a:rPr lang="en-GB" b="1" dirty="0"/>
              <a:t>very importantly their tolerances </a:t>
            </a:r>
            <a:r>
              <a:rPr lang="en-GB" dirty="0"/>
              <a:t>in an </a:t>
            </a:r>
            <a:r>
              <a:rPr lang="en-GB" dirty="0" smtClean="0"/>
              <a:t>agile-friendly way.</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67</a:t>
            </a:fld>
            <a:endParaRPr lang="en-GB"/>
          </a:p>
        </p:txBody>
      </p:sp>
    </p:spTree>
    <p:extLst>
      <p:ext uri="{BB962C8B-B14F-4D97-AF65-F5344CB8AC3E}">
        <p14:creationId xmlns:p14="http://schemas.microsoft.com/office/powerpoint/2010/main" val="28543854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fix and flex refers not to</a:t>
            </a:r>
            <a:r>
              <a:rPr lang="en-GB" baseline="0" dirty="0"/>
              <a:t> the performance targets </a:t>
            </a:r>
            <a:r>
              <a:rPr lang="en-GB" baseline="0" dirty="0" smtClean="0"/>
              <a:t>themselves, </a:t>
            </a:r>
            <a:r>
              <a:rPr lang="en-GB" baseline="0" dirty="0"/>
              <a:t>but the way that we set tolerance around them. </a:t>
            </a:r>
          </a:p>
          <a:p>
            <a:r>
              <a:rPr lang="en-GB" baseline="0" dirty="0"/>
              <a:t>Agile projects are likely to have stable teams working for agreed timeboxes... This means that there is no opportunity to flex time and </a:t>
            </a:r>
            <a:r>
              <a:rPr lang="en-GB" baseline="0" dirty="0" smtClean="0"/>
              <a:t>cost.</a:t>
            </a:r>
            <a:endParaRPr lang="en-GB" baseline="0" dirty="0"/>
          </a:p>
          <a:p>
            <a:r>
              <a:rPr lang="en-GB" baseline="0" dirty="0"/>
              <a:t>What is flexed (and is a core concept in agile working) is scope and quality.</a:t>
            </a:r>
          </a:p>
          <a:p>
            <a:endParaRPr lang="en-GB" baseline="0" dirty="0"/>
          </a:p>
          <a:p>
            <a:r>
              <a:rPr lang="en-GB" baseline="0" dirty="0"/>
              <a:t>With regard to quality it is specifically the range between essential and nice to </a:t>
            </a:r>
            <a:r>
              <a:rPr lang="en-GB" baseline="0" dirty="0" smtClean="0"/>
              <a:t>have.</a:t>
            </a:r>
            <a:endParaRPr lang="en-GB" baseline="0" dirty="0"/>
          </a:p>
          <a:p>
            <a:endParaRPr lang="en-GB" baseline="0" dirty="0"/>
          </a:p>
          <a:p>
            <a:r>
              <a:rPr lang="en-GB" baseline="0" dirty="0"/>
              <a:t>Benefits and risk will be set as is appropriate to the project... They may be flexed, equally they </a:t>
            </a:r>
            <a:r>
              <a:rPr lang="en-GB" baseline="0" dirty="0" smtClean="0"/>
              <a:t>may not be.</a:t>
            </a:r>
            <a:endParaRPr lang="en-GB" baseline="0" dirty="0"/>
          </a:p>
          <a:p>
            <a:endParaRPr lang="en-GB" baseline="0" dirty="0"/>
          </a:p>
          <a:p>
            <a:r>
              <a:rPr lang="en-GB" baseline="0" dirty="0"/>
              <a:t>Core... Tolerance is used to trigger a discussion with the next level of management above when it becomes likely that the variation in a target would go beyond that which is allowable without discussion and agreement. So we set tolerances to protect against variation leading to unacceptable outcomes.  </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68</a:t>
            </a:fld>
            <a:endParaRPr lang="en-GB"/>
          </a:p>
        </p:txBody>
      </p:sp>
    </p:spTree>
    <p:extLst>
      <p:ext uri="{BB962C8B-B14F-4D97-AF65-F5344CB8AC3E}">
        <p14:creationId xmlns:p14="http://schemas.microsoft.com/office/powerpoint/2010/main" val="260396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FF0000"/>
                </a:solidFill>
              </a:rPr>
              <a:t>Supports </a:t>
            </a:r>
            <a:r>
              <a:rPr lang="en-GB" dirty="0">
                <a:solidFill>
                  <a:srgbClr val="FF0000"/>
                </a:solidFill>
              </a:rPr>
              <a:t>discussion on </a:t>
            </a:r>
            <a:r>
              <a:rPr lang="en-GB" dirty="0" smtClean="0">
                <a:solidFill>
                  <a:srgbClr val="FF0000"/>
                </a:solidFill>
              </a:rPr>
              <a:t>tolerances. It may be better to omit </a:t>
            </a:r>
            <a:r>
              <a:rPr lang="en-GB" dirty="0">
                <a:solidFill>
                  <a:srgbClr val="FF0000"/>
                </a:solidFill>
              </a:rPr>
              <a:t>the slide </a:t>
            </a:r>
            <a:r>
              <a:rPr lang="en-GB" dirty="0" smtClean="0">
                <a:solidFill>
                  <a:srgbClr val="FF0000"/>
                </a:solidFill>
              </a:rPr>
              <a:t>and instead,</a:t>
            </a:r>
            <a:r>
              <a:rPr lang="en-GB" baseline="0" dirty="0" smtClean="0">
                <a:solidFill>
                  <a:srgbClr val="FF0000"/>
                </a:solidFill>
              </a:rPr>
              <a:t> reference </a:t>
            </a:r>
            <a:r>
              <a:rPr lang="en-GB" baseline="0" dirty="0">
                <a:solidFill>
                  <a:srgbClr val="FF0000"/>
                </a:solidFill>
              </a:rPr>
              <a:t>the table in the </a:t>
            </a:r>
            <a:r>
              <a:rPr lang="en-GB" baseline="0" dirty="0" smtClean="0">
                <a:solidFill>
                  <a:srgbClr val="FF0000"/>
                </a:solidFill>
              </a:rPr>
              <a:t>manual.</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69</a:t>
            </a:fld>
            <a:endParaRPr lang="en-GB"/>
          </a:p>
        </p:txBody>
      </p:sp>
    </p:spTree>
    <p:extLst>
      <p:ext uri="{BB962C8B-B14F-4D97-AF65-F5344CB8AC3E}">
        <p14:creationId xmlns:p14="http://schemas.microsoft.com/office/powerpoint/2010/main" val="27521735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word</a:t>
            </a:r>
            <a:r>
              <a:rPr lang="en-GB" baseline="0" dirty="0"/>
              <a:t> ‘target’ may seem an odd choice of word but it has been chosen because this is what you are trying to achieve. All five targets are either highly desirable or sensible concepts. If the delegates can understand the rationale behind every </a:t>
            </a:r>
            <a:r>
              <a:rPr lang="en-GB" baseline="0" dirty="0" smtClean="0"/>
              <a:t>target, </a:t>
            </a:r>
            <a:r>
              <a:rPr lang="en-GB" baseline="0" dirty="0"/>
              <a:t>they then understand why the PRINCE2 Agile hexagon is like it is.</a:t>
            </a:r>
          </a:p>
          <a:p>
            <a:endParaRPr lang="en-GB" baseline="0" dirty="0"/>
          </a:p>
          <a:p>
            <a:r>
              <a:rPr lang="en-GB" baseline="0" dirty="0"/>
              <a:t>This detailed rationale is so important for the delegates to understand and it is detailed in each of the five following slides.</a:t>
            </a:r>
          </a:p>
          <a:p>
            <a:endParaRPr lang="en-GB" baseline="0" dirty="0"/>
          </a:p>
          <a:p>
            <a:r>
              <a:rPr lang="en-GB" baseline="0" dirty="0"/>
              <a:t>The five targets can be trained in various ways but one option is to use a flipchart and draw out from the delegates the advantages of the five targets. If the training is done this way the sequence should be to ask the delegates about the advantages of being on time. Then describing why teams should be kept stable. Then draw out the advantages from the delegates of responding to change. Back this point </a:t>
            </a:r>
            <a:r>
              <a:rPr lang="en-GB" baseline="0" dirty="0" smtClean="0"/>
              <a:t>by </a:t>
            </a:r>
            <a:r>
              <a:rPr lang="en-GB" baseline="0" dirty="0"/>
              <a:t>describing why the customer doesn’t need everything…. And then finally the missing piece in the jigsaw is to explain that working this way can ultimately protect quality. When drawing out from the delegates views on protecting </a:t>
            </a:r>
            <a:r>
              <a:rPr lang="en-GB" baseline="0" dirty="0" smtClean="0"/>
              <a:t>quality, </a:t>
            </a:r>
            <a:r>
              <a:rPr lang="en-GB" baseline="0" dirty="0"/>
              <a:t>it is worth asking the question ‘what do people do that compromises quality?’ </a:t>
            </a:r>
            <a:r>
              <a:rPr lang="en-GB" baseline="0" dirty="0" smtClean="0"/>
              <a:t> </a:t>
            </a:r>
            <a:r>
              <a:rPr lang="en-GB" baseline="0" dirty="0"/>
              <a:t>The usual responses are statements like reduced testing, reduce the </a:t>
            </a:r>
            <a:r>
              <a:rPr lang="en-GB" baseline="0" dirty="0" smtClean="0"/>
              <a:t>documentation, etc.</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70</a:t>
            </a:fld>
            <a:endParaRPr lang="en-GB"/>
          </a:p>
        </p:txBody>
      </p:sp>
    </p:spTree>
    <p:extLst>
      <p:ext uri="{BB962C8B-B14F-4D97-AF65-F5344CB8AC3E}">
        <p14:creationId xmlns:p14="http://schemas.microsoft.com/office/powerpoint/2010/main" val="33832071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vital for the trainer </a:t>
            </a:r>
            <a:r>
              <a:rPr lang="en-GB" dirty="0" smtClean="0"/>
              <a:t>to get across that this </a:t>
            </a:r>
            <a:r>
              <a:rPr lang="en-GB" dirty="0"/>
              <a:t>point is </a:t>
            </a:r>
            <a:r>
              <a:rPr lang="en-GB" dirty="0" smtClean="0"/>
              <a:t>massive. </a:t>
            </a:r>
            <a:r>
              <a:rPr lang="en-GB" dirty="0"/>
              <a:t>The reasons outlined on the slide are not minor </a:t>
            </a:r>
            <a:r>
              <a:rPr lang="en-GB" dirty="0" smtClean="0"/>
              <a:t>benefits, </a:t>
            </a:r>
            <a:r>
              <a:rPr lang="en-GB" dirty="0"/>
              <a:t>they are hugely significant in a project context.</a:t>
            </a:r>
          </a:p>
          <a:p>
            <a:endParaRPr lang="en-GB" dirty="0"/>
          </a:p>
          <a:p>
            <a:r>
              <a:rPr lang="en-GB" dirty="0"/>
              <a:t>Time is one of the most powerful weapons in </a:t>
            </a:r>
            <a:r>
              <a:rPr lang="en-GB" dirty="0" smtClean="0"/>
              <a:t>agile.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71</a:t>
            </a:fld>
            <a:endParaRPr lang="en-GB"/>
          </a:p>
        </p:txBody>
      </p:sp>
    </p:spTree>
    <p:extLst>
      <p:ext uri="{BB962C8B-B14F-4D97-AF65-F5344CB8AC3E}">
        <p14:creationId xmlns:p14="http://schemas.microsoft.com/office/powerpoint/2010/main" val="415165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the exam is taken will differ depending on the training provider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a:t>
            </a:fld>
            <a:endParaRPr lang="en-GB"/>
          </a:p>
        </p:txBody>
      </p:sp>
    </p:spTree>
    <p:extLst>
      <p:ext uri="{BB962C8B-B14F-4D97-AF65-F5344CB8AC3E}">
        <p14:creationId xmlns:p14="http://schemas.microsoft.com/office/powerpoint/2010/main" val="5655902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Perhaps ask the delegates if this is likely to happen and why does it happen. Remember there are two types of change: big changes to the overall scope or refinement of the detail...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Setting a tolerance on scope and quality allows us to define the line between these two types of change.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12540EE-F83F-4365-8BB9-B7B9C982701A}" type="slidenum">
              <a:rPr lang="en-GB" smtClean="0"/>
              <a:t>72</a:t>
            </a:fld>
            <a:endParaRPr lang="en-GB"/>
          </a:p>
        </p:txBody>
      </p:sp>
    </p:spTree>
    <p:extLst>
      <p:ext uri="{BB962C8B-B14F-4D97-AF65-F5344CB8AC3E}">
        <p14:creationId xmlns:p14="http://schemas.microsoft.com/office/powerpoint/2010/main" val="37174176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P2 talks about fit for purpose... A level of quality that enables the desired</a:t>
            </a:r>
            <a:r>
              <a:rPr lang="en-GB" baseline="0" dirty="0"/>
              <a:t> outcomes to be </a:t>
            </a:r>
            <a:r>
              <a:rPr lang="en-GB" baseline="0" dirty="0" smtClean="0"/>
              <a:t>achieved.</a:t>
            </a:r>
            <a:endParaRPr lang="en-GB" dirty="0"/>
          </a:p>
          <a:p>
            <a:endParaRPr lang="en-GB" dirty="0"/>
          </a:p>
          <a:p>
            <a:r>
              <a:rPr lang="en-GB" dirty="0" smtClean="0"/>
              <a:t>The consequence of poor quality is an increased TCO (total </a:t>
            </a:r>
            <a:r>
              <a:rPr lang="en-GB" dirty="0"/>
              <a:t>cost of </a:t>
            </a:r>
            <a:r>
              <a:rPr lang="en-GB" dirty="0" smtClean="0"/>
              <a:t>ownership). </a:t>
            </a:r>
            <a:r>
              <a:rPr lang="en-GB" dirty="0"/>
              <a:t>Poor </a:t>
            </a:r>
            <a:r>
              <a:rPr lang="en-GB" dirty="0" smtClean="0"/>
              <a:t>design, and its impact, is </a:t>
            </a:r>
            <a:r>
              <a:rPr lang="en-GB" dirty="0"/>
              <a:t>an area that can be worth facilitating a </a:t>
            </a:r>
            <a:r>
              <a:rPr lang="en-GB" dirty="0" smtClean="0"/>
              <a:t>discussion about </a:t>
            </a:r>
            <a:r>
              <a:rPr lang="en-GB" dirty="0"/>
              <a:t>with the </a:t>
            </a:r>
            <a:r>
              <a:rPr lang="en-GB" dirty="0" smtClean="0"/>
              <a:t>delegates.</a:t>
            </a:r>
            <a:endParaRPr lang="en-GB" dirty="0"/>
          </a:p>
          <a:p>
            <a:endParaRPr lang="en-GB" dirty="0"/>
          </a:p>
          <a:p>
            <a:r>
              <a:rPr lang="en-GB" b="1" dirty="0"/>
              <a:t>Key to this is the way that we ultimately protect quality... We do less (we reduce function and feature) but maintain quality </a:t>
            </a:r>
            <a:r>
              <a:rPr lang="en-GB" b="1" dirty="0" smtClean="0"/>
              <a:t>standards.</a:t>
            </a:r>
            <a:endParaRPr lang="en-GB" b="1" dirty="0"/>
          </a:p>
        </p:txBody>
      </p:sp>
      <p:sp>
        <p:nvSpPr>
          <p:cNvPr id="4" name="Slide Number Placeholder 3"/>
          <p:cNvSpPr>
            <a:spLocks noGrp="1"/>
          </p:cNvSpPr>
          <p:nvPr>
            <p:ph type="sldNum" sz="quarter" idx="10"/>
          </p:nvPr>
        </p:nvSpPr>
        <p:spPr/>
        <p:txBody>
          <a:bodyPr/>
          <a:lstStyle/>
          <a:p>
            <a:fld id="{312540EE-F83F-4365-8BB9-B7B9C982701A}" type="slidenum">
              <a:rPr lang="en-GB" smtClean="0"/>
              <a:t>73</a:t>
            </a:fld>
            <a:endParaRPr lang="en-GB"/>
          </a:p>
        </p:txBody>
      </p:sp>
    </p:spTree>
    <p:extLst>
      <p:ext uri="{BB962C8B-B14F-4D97-AF65-F5344CB8AC3E}">
        <p14:creationId xmlns:p14="http://schemas.microsoft.com/office/powerpoint/2010/main" val="15834343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people will mention the impact of the learning curve on changing team members during a timebox but most people do not realise that it is the effect on team dynamics that can, but not always, be the most damaging. </a:t>
            </a:r>
            <a:endParaRPr lang="en-GB" dirty="0" smtClean="0"/>
          </a:p>
          <a:p>
            <a:r>
              <a:rPr lang="en-GB" dirty="0" smtClean="0"/>
              <a:t>It </a:t>
            </a:r>
            <a:r>
              <a:rPr lang="en-GB" dirty="0"/>
              <a:t>is worth pointing out that over longer term periods then team personnel may </a:t>
            </a:r>
            <a:r>
              <a:rPr lang="en-GB" dirty="0" smtClean="0"/>
              <a:t>change. This </a:t>
            </a:r>
            <a:r>
              <a:rPr lang="en-GB" dirty="0"/>
              <a:t>target refers to short-term timescales and the point that adding people to a Timebox or Sprint is not a clever option with respect to agile.</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74</a:t>
            </a:fld>
            <a:endParaRPr lang="en-GB"/>
          </a:p>
        </p:txBody>
      </p:sp>
    </p:spTree>
    <p:extLst>
      <p:ext uri="{BB962C8B-B14F-4D97-AF65-F5344CB8AC3E}">
        <p14:creationId xmlns:p14="http://schemas.microsoft.com/office/powerpoint/2010/main" val="15967470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to this prioritisation</a:t>
            </a:r>
            <a:r>
              <a:rPr lang="en-GB" baseline="0" dirty="0"/>
              <a:t> is the use of approaches like </a:t>
            </a:r>
            <a:r>
              <a:rPr lang="en-GB" baseline="0" dirty="0" err="1"/>
              <a:t>MoSCoW</a:t>
            </a:r>
            <a:r>
              <a:rPr lang="en-GB" baseline="0" dirty="0"/>
              <a:t>... Good place to mention for the first time</a:t>
            </a:r>
          </a:p>
          <a:p>
            <a:r>
              <a:rPr lang="en-GB" baseline="0" dirty="0"/>
              <a:t>This is reviewed in more detail in the requirements section</a:t>
            </a:r>
            <a:endParaRPr lang="en-GB" dirty="0"/>
          </a:p>
          <a:p>
            <a:endParaRPr lang="en-GB" dirty="0"/>
          </a:p>
          <a:p>
            <a:r>
              <a:rPr lang="en-GB" dirty="0"/>
              <a:t>Speaker Notes:</a:t>
            </a:r>
          </a:p>
          <a:p>
            <a:r>
              <a:rPr lang="en-GB" dirty="0"/>
              <a:t>We never set out to do less than planned and requested. But when we fall behind</a:t>
            </a:r>
            <a:r>
              <a:rPr lang="en-GB" baseline="0" dirty="0"/>
              <a:t> and things prove more difficult than we </a:t>
            </a:r>
            <a:r>
              <a:rPr lang="en-GB" baseline="0" dirty="0" smtClean="0"/>
              <a:t>hoped, </a:t>
            </a:r>
            <a:r>
              <a:rPr lang="en-GB" baseline="0" dirty="0"/>
              <a:t>then we need to deal with challenges that this sets for us. If we are to </a:t>
            </a:r>
            <a:r>
              <a:rPr lang="en-GB" baseline="0" dirty="0" smtClean="0"/>
              <a:t>meet deadlines </a:t>
            </a:r>
            <a:r>
              <a:rPr lang="en-GB" baseline="0" dirty="0"/>
              <a:t>and protect the level of </a:t>
            </a:r>
            <a:r>
              <a:rPr lang="en-GB" baseline="0" dirty="0" smtClean="0"/>
              <a:t>quality, </a:t>
            </a:r>
            <a:r>
              <a:rPr lang="en-GB" baseline="0" dirty="0"/>
              <a:t>the safest way to do this is to reduce the amount of work that we do... To build less. </a:t>
            </a:r>
            <a:endParaRPr lang="en-GB" dirty="0"/>
          </a:p>
          <a:p>
            <a:endParaRPr lang="en-GB" dirty="0"/>
          </a:p>
          <a:p>
            <a:r>
              <a:rPr lang="en-GB" dirty="0"/>
              <a:t>There are many examples of where many features are not used such as with an iPhone, or use the example in the manual of a washing </a:t>
            </a:r>
            <a:r>
              <a:rPr lang="en-GB" dirty="0" smtClean="0"/>
              <a:t>machine: </a:t>
            </a:r>
            <a:r>
              <a:rPr lang="en-GB" dirty="0"/>
              <a:t>most people use two programs or </a:t>
            </a:r>
            <a:r>
              <a:rPr lang="en-GB" dirty="0" smtClean="0"/>
              <a:t>less.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75</a:t>
            </a:fld>
            <a:endParaRPr lang="en-GB"/>
          </a:p>
        </p:txBody>
      </p:sp>
    </p:spTree>
    <p:extLst>
      <p:ext uri="{BB962C8B-B14F-4D97-AF65-F5344CB8AC3E}">
        <p14:creationId xmlns:p14="http://schemas.microsoft.com/office/powerpoint/2010/main" val="1024326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PRINCE2 principles do not conflict with any of the agile </a:t>
            </a:r>
            <a:r>
              <a:rPr lang="en-GB"/>
              <a:t>principles</a:t>
            </a:r>
            <a:r>
              <a:rPr lang="en-GB" smtClean="0"/>
              <a:t>. </a:t>
            </a:r>
            <a:r>
              <a:rPr lang="en-GB" dirty="0"/>
              <a:t>They are complimentary to the agile way of working</a:t>
            </a:r>
          </a:p>
          <a:p>
            <a:endParaRPr lang="en-GB" dirty="0"/>
          </a:p>
          <a:p>
            <a:r>
              <a:rPr lang="en-GB" dirty="0"/>
              <a:t>We are looking at table 7.1 here to gain an</a:t>
            </a:r>
            <a:r>
              <a:rPr lang="en-GB" baseline="0" dirty="0"/>
              <a:t> understanding of what agile might talk about in the vein of P2 principles</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78</a:t>
            </a:fld>
            <a:endParaRPr lang="en-GB"/>
          </a:p>
        </p:txBody>
      </p:sp>
    </p:spTree>
    <p:extLst>
      <p:ext uri="{BB962C8B-B14F-4D97-AF65-F5344CB8AC3E}">
        <p14:creationId xmlns:p14="http://schemas.microsoft.com/office/powerpoint/2010/main" val="2273918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glossary</a:t>
            </a:r>
            <a:r>
              <a:rPr lang="en-GB" baseline="0" dirty="0"/>
              <a:t> for spike definition</a:t>
            </a:r>
            <a:endParaRPr lang="en-GB" dirty="0"/>
          </a:p>
          <a:p>
            <a:endParaRPr lang="en-GB" dirty="0"/>
          </a:p>
          <a:p>
            <a:r>
              <a:rPr lang="en-GB" dirty="0"/>
              <a:t>There are</a:t>
            </a:r>
            <a:r>
              <a:rPr lang="en-GB" baseline="0" dirty="0"/>
              <a:t> many things that we could have spoken about in this section but these are the behaviours that have been identified by the author that need to function smoothly for agile to operate in the most effective way.</a:t>
            </a:r>
          </a:p>
          <a:p>
            <a:endParaRPr lang="en-GB" baseline="0" dirty="0"/>
          </a:p>
          <a:p>
            <a:r>
              <a:rPr lang="en-GB" baseline="0" dirty="0"/>
              <a:t> </a:t>
            </a:r>
            <a:r>
              <a:rPr lang="en-GB" baseline="0" dirty="0" smtClean="0"/>
              <a:t>All </a:t>
            </a:r>
            <a:r>
              <a:rPr lang="en-GB" baseline="0" dirty="0"/>
              <a:t>of these will be seen again later in the </a:t>
            </a:r>
            <a:r>
              <a:rPr lang="en-GB" baseline="0" dirty="0" smtClean="0"/>
              <a:t>manual.</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79</a:t>
            </a:fld>
            <a:endParaRPr lang="en-GB"/>
          </a:p>
        </p:txBody>
      </p:sp>
    </p:spTree>
    <p:extLst>
      <p:ext uri="{BB962C8B-B14F-4D97-AF65-F5344CB8AC3E}">
        <p14:creationId xmlns:p14="http://schemas.microsoft.com/office/powerpoint/2010/main" val="3912169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agile frameworks introduce a few</a:t>
            </a:r>
            <a:r>
              <a:rPr lang="en-GB" baseline="0" dirty="0" smtClean="0"/>
              <a:t> roles. We’ve previously seen the 3 roles associated with Scrum.</a:t>
            </a:r>
          </a:p>
          <a:p>
            <a:endParaRPr lang="en-GB" baseline="0" dirty="0" smtClean="0"/>
          </a:p>
          <a:p>
            <a:r>
              <a:rPr lang="en-GB" baseline="0" dirty="0" smtClean="0"/>
              <a:t>Here we’ve identified some generic roles that might be useful in an agile environment:</a:t>
            </a:r>
          </a:p>
          <a:p>
            <a:pPr marL="171450" indent="-171450">
              <a:buFontTx/>
              <a:buChar char="-"/>
            </a:pPr>
            <a:r>
              <a:rPr lang="en-GB" baseline="0" dirty="0" smtClean="0"/>
              <a:t>Someone to ‘lead’ the team, although in an agile environment this must be interpreted carefully. For example, the ‘team leader’ may just be the person who is coordinating the daily scrum today, or who liaises with the project manager in this sprint;</a:t>
            </a:r>
          </a:p>
          <a:p>
            <a:pPr marL="171450" indent="-171450">
              <a:buFontTx/>
              <a:buChar char="-"/>
            </a:pPr>
            <a:r>
              <a:rPr lang="en-GB" baseline="0" dirty="0" smtClean="0"/>
              <a:t>Someone to represent the customer’s interests;</a:t>
            </a:r>
          </a:p>
          <a:p>
            <a:pPr marL="171450" indent="-171450">
              <a:buFontTx/>
              <a:buChar char="-"/>
            </a:pPr>
            <a:r>
              <a:rPr lang="en-GB" baseline="0" dirty="0" smtClean="0"/>
              <a:t>A team of people who will develop the products;</a:t>
            </a:r>
          </a:p>
          <a:p>
            <a:pPr marL="171450" indent="-171450">
              <a:buFontTx/>
              <a:buChar char="-"/>
            </a:pPr>
            <a:r>
              <a:rPr lang="en-GB" baseline="0" dirty="0" smtClean="0"/>
              <a:t>Someone to assure the quality of the products created by the team. This role could be taken by a team member who was not involved in the development of the products being assured.; and finally</a:t>
            </a:r>
          </a:p>
          <a:p>
            <a:pPr marL="171450" indent="-171450">
              <a:buFontTx/>
              <a:buChar char="-"/>
            </a:pPr>
            <a:r>
              <a:rPr lang="en-GB" baseline="0" dirty="0" smtClean="0"/>
              <a:t>Someone to coach the team in various aspects of the agile frameworks, techniques and behaviours that they may not yet be familiar with.</a:t>
            </a:r>
          </a:p>
          <a:p>
            <a:pPr marL="171450" indent="-171450">
              <a:buFontTx/>
              <a:buChar char="-"/>
            </a:pPr>
            <a:endParaRPr lang="en-GB" baseline="0" dirty="0" smtClean="0"/>
          </a:p>
          <a:p>
            <a:pPr marL="0" indent="0">
              <a:buFontTx/>
              <a:buNone/>
            </a:pPr>
            <a:r>
              <a:rPr lang="en-GB" baseline="0" dirty="0" smtClean="0"/>
              <a:t>In a PRINCE2 environment, work is delegated by the project manager in the Controlling a Stage process, as a ‘work package’. The work package is accepted by the team in the Managing Product Delivery process. A ‘work package’ may consist of a ‘release backlog’ associated with the current stage, as well as some controls or other guidance that the team need to understand. Otherwise, PRINCE2 would say that the way the team performs their work is entirely a matter for the team.</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80</a:t>
            </a:fld>
            <a:endParaRPr lang="en-GB"/>
          </a:p>
        </p:txBody>
      </p:sp>
    </p:spTree>
    <p:extLst>
      <p:ext uri="{BB962C8B-B14F-4D97-AF65-F5344CB8AC3E}">
        <p14:creationId xmlns:p14="http://schemas.microsoft.com/office/powerpoint/2010/main" val="15410295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81</a:t>
            </a:fld>
            <a:endParaRPr lang="en-GB"/>
          </a:p>
        </p:txBody>
      </p:sp>
    </p:spTree>
    <p:extLst>
      <p:ext uri="{BB962C8B-B14F-4D97-AF65-F5344CB8AC3E}">
        <p14:creationId xmlns:p14="http://schemas.microsoft.com/office/powerpoint/2010/main" val="27406329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we</a:t>
            </a:r>
            <a:r>
              <a:rPr lang="en-GB" baseline="0" dirty="0"/>
              <a:t> are basing P2A on flexing what is </a:t>
            </a:r>
            <a:r>
              <a:rPr lang="en-GB" baseline="0" dirty="0" smtClean="0"/>
              <a:t>delivered, </a:t>
            </a:r>
            <a:r>
              <a:rPr lang="en-GB" baseline="0" dirty="0"/>
              <a:t>we need to see the potential impacts of varying amounts of product laid out in the business </a:t>
            </a:r>
            <a:r>
              <a:rPr lang="en-GB" baseline="0" dirty="0" smtClean="0"/>
              <a:t>case.</a:t>
            </a:r>
            <a:endParaRPr lang="en-GB" baseline="0" dirty="0"/>
          </a:p>
          <a:p>
            <a:r>
              <a:rPr lang="en-GB" baseline="0" dirty="0"/>
              <a:t>Explain benefit and value. </a:t>
            </a:r>
          </a:p>
          <a:p>
            <a:endParaRPr lang="en-GB" baseline="0" dirty="0"/>
          </a:p>
          <a:p>
            <a:r>
              <a:rPr lang="en-GB" baseline="0" dirty="0"/>
              <a:t>P2 tends to describe the benefit realized by the project, this may be incremental. Agile tends to describe the value accrued from a story and uses this to prioritise the stories. </a:t>
            </a:r>
          </a:p>
          <a:p>
            <a:endParaRPr lang="en-GB" baseline="0" dirty="0"/>
          </a:p>
          <a:p>
            <a:r>
              <a:rPr lang="en-GB" baseline="0" dirty="0"/>
              <a:t>See glossary for useful </a:t>
            </a:r>
            <a:r>
              <a:rPr lang="en-GB" baseline="0" dirty="0" smtClean="0"/>
              <a:t>definitions.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82</a:t>
            </a:fld>
            <a:endParaRPr lang="en-GB"/>
          </a:p>
        </p:txBody>
      </p:sp>
    </p:spTree>
    <p:extLst>
      <p:ext uri="{BB962C8B-B14F-4D97-AF65-F5344CB8AC3E}">
        <p14:creationId xmlns:p14="http://schemas.microsoft.com/office/powerpoint/2010/main" val="4049992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foundation syllabus does not explicitly test the additional roles suggested by P2A. However, it</a:t>
            </a:r>
            <a:r>
              <a:rPr lang="en-GB" baseline="0" dirty="0"/>
              <a:t> might be worth a brief mention </a:t>
            </a:r>
            <a:r>
              <a:rPr lang="en-GB" baseline="0" dirty="0" smtClean="0"/>
              <a:t>here.</a:t>
            </a:r>
            <a:endParaRPr lang="en-GB" baseline="0" dirty="0"/>
          </a:p>
          <a:p>
            <a:endParaRPr lang="en-GB" baseline="0" dirty="0"/>
          </a:p>
          <a:p>
            <a:r>
              <a:rPr lang="en-GB" baseline="0" dirty="0"/>
              <a:t>As the project gets larger the care with which the roles and responsibilities need to be combined will increase... Multiple interests, multiple stakeholders will need to be engaged and </a:t>
            </a:r>
            <a:r>
              <a:rPr lang="en-GB" baseline="0" dirty="0" smtClean="0"/>
              <a:t>coordinated.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83</a:t>
            </a:fld>
            <a:endParaRPr lang="en-GB"/>
          </a:p>
        </p:txBody>
      </p:sp>
    </p:spTree>
    <p:extLst>
      <p:ext uri="{BB962C8B-B14F-4D97-AF65-F5344CB8AC3E}">
        <p14:creationId xmlns:p14="http://schemas.microsoft.com/office/powerpoint/2010/main" val="132745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a:t>
            </a:fld>
            <a:endParaRPr lang="en-GB"/>
          </a:p>
        </p:txBody>
      </p:sp>
    </p:spTree>
    <p:extLst>
      <p:ext uri="{BB962C8B-B14F-4D97-AF65-F5344CB8AC3E}">
        <p14:creationId xmlns:p14="http://schemas.microsoft.com/office/powerpoint/2010/main" val="2978914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to check that everyone understands</a:t>
            </a:r>
            <a:r>
              <a:rPr lang="en-GB" baseline="0" dirty="0"/>
              <a:t> </a:t>
            </a:r>
            <a:r>
              <a:rPr lang="en-GB" baseline="0" dirty="0" smtClean="0"/>
              <a:t>P2’s </a:t>
            </a:r>
            <a:r>
              <a:rPr lang="en-GB" baseline="0" dirty="0"/>
              <a:t>view of the world</a:t>
            </a:r>
          </a:p>
          <a:p>
            <a:endParaRPr lang="en-GB" baseline="0" dirty="0"/>
          </a:p>
          <a:p>
            <a:r>
              <a:rPr lang="en-GB" baseline="0" dirty="0"/>
              <a:t>The customer supplier environment</a:t>
            </a:r>
          </a:p>
          <a:p>
            <a:endParaRPr lang="en-GB" baseline="0" dirty="0"/>
          </a:p>
          <a:p>
            <a:r>
              <a:rPr lang="en-GB" baseline="0" dirty="0"/>
              <a:t>The roles are developed to represent this perspective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84</a:t>
            </a:fld>
            <a:endParaRPr lang="en-GB"/>
          </a:p>
        </p:txBody>
      </p:sp>
    </p:spTree>
    <p:extLst>
      <p:ext uri="{BB962C8B-B14F-4D97-AF65-F5344CB8AC3E}">
        <p14:creationId xmlns:p14="http://schemas.microsoft.com/office/powerpoint/2010/main" val="35510884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foundation requires that we understand the responsibilities of the key PRINCE2 and agile </a:t>
            </a:r>
            <a:r>
              <a:rPr lang="en-GB" dirty="0" smtClean="0"/>
              <a:t>roles.</a:t>
            </a:r>
            <a:endParaRPr lang="en-GB" dirty="0"/>
          </a:p>
          <a:p>
            <a:r>
              <a:rPr lang="en-GB" dirty="0"/>
              <a:t>These are found in appendix B.1</a:t>
            </a:r>
            <a:r>
              <a:rPr lang="en-GB" baseline="0" dirty="0"/>
              <a:t> and </a:t>
            </a:r>
            <a:r>
              <a:rPr lang="en-GB" baseline="0" dirty="0" smtClean="0"/>
              <a:t>B.2.</a:t>
            </a:r>
            <a:endParaRPr lang="en-GB" baseline="0" dirty="0"/>
          </a:p>
          <a:p>
            <a:r>
              <a:rPr lang="en-GB" baseline="0" dirty="0"/>
              <a:t>It also explicitly tests an understanding of working </a:t>
            </a:r>
            <a:r>
              <a:rPr lang="en-GB" baseline="0" dirty="0" smtClean="0"/>
              <a:t>agreements.</a:t>
            </a:r>
            <a:endParaRPr lang="en-GB" baseline="0" dirty="0"/>
          </a:p>
          <a:p>
            <a:endParaRPr lang="en-GB" baseline="0" dirty="0"/>
          </a:p>
          <a:p>
            <a:r>
              <a:rPr lang="en-GB" dirty="0"/>
              <a:t>Above we have the classic PRINCE2</a:t>
            </a:r>
            <a:r>
              <a:rPr lang="en-GB" baseline="0" dirty="0"/>
              <a:t> project management team </a:t>
            </a:r>
            <a:r>
              <a:rPr lang="en-GB" baseline="0" dirty="0" smtClean="0"/>
              <a:t>structure.</a:t>
            </a:r>
            <a:endParaRPr lang="en-GB" baseline="0" dirty="0"/>
          </a:p>
          <a:p>
            <a:r>
              <a:rPr lang="en-GB" baseline="0" dirty="0"/>
              <a:t>And the PRINCE2 Agile set-up for a single </a:t>
            </a:r>
            <a:r>
              <a:rPr lang="en-GB" baseline="0" dirty="0" smtClean="0"/>
              <a:t>team.</a:t>
            </a:r>
            <a:endParaRPr lang="en-GB" baseline="0" dirty="0"/>
          </a:p>
          <a:p>
            <a:endParaRPr lang="en-GB" baseline="0" dirty="0"/>
          </a:p>
          <a:p>
            <a:r>
              <a:rPr lang="en-GB" baseline="0" dirty="0"/>
              <a:t>Start with the PRINCE2 Roles and then discuss the need for the newer </a:t>
            </a:r>
            <a:r>
              <a:rPr lang="en-GB" baseline="0" dirty="0" smtClean="0"/>
              <a:t>roles.</a:t>
            </a:r>
            <a:endParaRPr lang="en-GB" baseline="0" dirty="0"/>
          </a:p>
          <a:p>
            <a:r>
              <a:rPr lang="en-GB" baseline="0" dirty="0"/>
              <a:t>Link the roles to more familiar agile roles such as product owner and scrum </a:t>
            </a:r>
            <a:r>
              <a:rPr lang="en-GB" baseline="0" dirty="0" smtClean="0"/>
              <a:t>master.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85</a:t>
            </a:fld>
            <a:endParaRPr lang="en-GB"/>
          </a:p>
        </p:txBody>
      </p:sp>
    </p:spTree>
    <p:extLst>
      <p:ext uri="{BB962C8B-B14F-4D97-AF65-F5344CB8AC3E}">
        <p14:creationId xmlns:p14="http://schemas.microsoft.com/office/powerpoint/2010/main" val="42175667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86</a:t>
            </a:fld>
            <a:endParaRPr lang="en-GB"/>
          </a:p>
        </p:txBody>
      </p:sp>
    </p:spTree>
    <p:extLst>
      <p:ext uri="{BB962C8B-B14F-4D97-AF65-F5344CB8AC3E}">
        <p14:creationId xmlns:p14="http://schemas.microsoft.com/office/powerpoint/2010/main" val="200537753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87</a:t>
            </a:fld>
            <a:endParaRPr lang="en-GB"/>
          </a:p>
        </p:txBody>
      </p:sp>
    </p:spTree>
    <p:extLst>
      <p:ext uri="{BB962C8B-B14F-4D97-AF65-F5344CB8AC3E}">
        <p14:creationId xmlns:p14="http://schemas.microsoft.com/office/powerpoint/2010/main" val="156231427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88</a:t>
            </a:fld>
            <a:endParaRPr lang="en-GB"/>
          </a:p>
        </p:txBody>
      </p:sp>
    </p:spTree>
    <p:extLst>
      <p:ext uri="{BB962C8B-B14F-4D97-AF65-F5344CB8AC3E}">
        <p14:creationId xmlns:p14="http://schemas.microsoft.com/office/powerpoint/2010/main" val="13889355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89</a:t>
            </a:fld>
            <a:endParaRPr lang="en-GB"/>
          </a:p>
        </p:txBody>
      </p:sp>
    </p:spTree>
    <p:extLst>
      <p:ext uri="{BB962C8B-B14F-4D97-AF65-F5344CB8AC3E}">
        <p14:creationId xmlns:p14="http://schemas.microsoft.com/office/powerpoint/2010/main" val="24628390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90</a:t>
            </a:fld>
            <a:endParaRPr lang="en-GB"/>
          </a:p>
        </p:txBody>
      </p:sp>
    </p:spTree>
    <p:extLst>
      <p:ext uri="{BB962C8B-B14F-4D97-AF65-F5344CB8AC3E}">
        <p14:creationId xmlns:p14="http://schemas.microsoft.com/office/powerpoint/2010/main" val="36054312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a:t>
            </a:r>
            <a:r>
              <a:rPr lang="en-GB" baseline="0" dirty="0"/>
              <a:t> significance of product descriptions to this theme (in particularly the PPD</a:t>
            </a:r>
            <a:r>
              <a:rPr lang="en-GB" baseline="0" dirty="0" smtClean="0"/>
              <a:t>).</a:t>
            </a:r>
            <a:endParaRPr lang="en-GB" baseline="0" dirty="0"/>
          </a:p>
          <a:p>
            <a:r>
              <a:rPr lang="en-GB" baseline="0" dirty="0"/>
              <a:t>They can be formal or informal, they can evolve and as we will see later in </a:t>
            </a:r>
            <a:r>
              <a:rPr lang="en-GB" baseline="0" dirty="0" smtClean="0"/>
              <a:t>requirements, </a:t>
            </a:r>
            <a:r>
              <a:rPr lang="en-GB" baseline="0" dirty="0"/>
              <a:t>they may be the same (or at least fulfil a similar purpose to that of a user story</a:t>
            </a:r>
            <a:r>
              <a:rPr lang="en-GB" baseline="0" dirty="0" smtClean="0"/>
              <a:t>).</a:t>
            </a:r>
            <a:endParaRPr lang="en-GB" baseline="0" dirty="0"/>
          </a:p>
          <a:p>
            <a:endParaRPr lang="en-GB" baseline="0" dirty="0"/>
          </a:p>
          <a:p>
            <a:r>
              <a:rPr lang="en-GB" baseline="0" dirty="0"/>
              <a:t>Testing is key to many agile delivery frameworks... How we are going to do this should be defined in the quality management approach (quality planning) </a:t>
            </a:r>
          </a:p>
          <a:p>
            <a:r>
              <a:rPr lang="en-GB" baseline="0" dirty="0"/>
              <a:t>It will be implemented during delivery (quality control) together with demos and sprint </a:t>
            </a:r>
            <a:r>
              <a:rPr lang="en-GB" baseline="0" dirty="0" smtClean="0"/>
              <a:t>reviews.</a:t>
            </a:r>
            <a:endParaRPr lang="en-GB" baseline="0" dirty="0"/>
          </a:p>
          <a:p>
            <a:endParaRPr lang="en-GB" baseline="0" dirty="0"/>
          </a:p>
          <a:p>
            <a:r>
              <a:rPr lang="en-GB" baseline="0" dirty="0"/>
              <a:t>Agile likes test first and test driven development... Quality planning will consider how much of this we can do in the </a:t>
            </a:r>
            <a:r>
              <a:rPr lang="en-GB" baseline="0" dirty="0" smtClean="0"/>
              <a:t>project.</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91</a:t>
            </a:fld>
            <a:endParaRPr lang="en-GB"/>
          </a:p>
        </p:txBody>
      </p:sp>
    </p:spTree>
    <p:extLst>
      <p:ext uri="{BB962C8B-B14F-4D97-AF65-F5344CB8AC3E}">
        <p14:creationId xmlns:p14="http://schemas.microsoft.com/office/powerpoint/2010/main" val="3148243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PRINCE2 is happy to support any type of planning... Gantt charts or backlog</a:t>
            </a:r>
            <a:r>
              <a:rPr lang="en-GB" baseline="0" dirty="0"/>
              <a:t> list. </a:t>
            </a:r>
          </a:p>
          <a:p>
            <a:r>
              <a:rPr lang="en-GB" baseline="0" dirty="0"/>
              <a:t>PRINCE2 thinks of plans as delivering control and communication... This might mean that we want to represent our information in different ways </a:t>
            </a:r>
            <a:r>
              <a:rPr lang="en-GB" baseline="0" dirty="0" smtClean="0"/>
              <a:t>for different </a:t>
            </a:r>
            <a:r>
              <a:rPr lang="en-GB" baseline="0" dirty="0"/>
              <a:t>stakeholders. </a:t>
            </a:r>
          </a:p>
          <a:p>
            <a:endParaRPr lang="en-GB" baseline="0" dirty="0"/>
          </a:p>
          <a:p>
            <a:r>
              <a:rPr lang="en-GB" baseline="0" dirty="0"/>
              <a:t>High level plans traditional in structure and format</a:t>
            </a:r>
          </a:p>
          <a:p>
            <a:r>
              <a:rPr lang="en-GB" baseline="0" dirty="0"/>
              <a:t>Low level plans simple and practical</a:t>
            </a:r>
          </a:p>
          <a:p>
            <a:endParaRPr lang="en-GB" baseline="0" dirty="0"/>
          </a:p>
          <a:p>
            <a:r>
              <a:rPr lang="en-GB" baseline="0" dirty="0"/>
              <a:t>In between plans (stage) variable depending upon the size and complexity of the project.   </a:t>
            </a:r>
          </a:p>
          <a:p>
            <a:r>
              <a:rPr lang="en-GB" baseline="0" dirty="0"/>
              <a:t>P2s product based planning works especially well with agile </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92</a:t>
            </a:fld>
            <a:endParaRPr lang="en-GB"/>
          </a:p>
        </p:txBody>
      </p:sp>
    </p:spTree>
    <p:extLst>
      <p:ext uri="{BB962C8B-B14F-4D97-AF65-F5344CB8AC3E}">
        <p14:creationId xmlns:p14="http://schemas.microsoft.com/office/powerpoint/2010/main" val="18632500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PRINCE2 is great at planning for </a:t>
            </a:r>
            <a:r>
              <a:rPr lang="en-GB" dirty="0" smtClean="0"/>
              <a:t>risk.</a:t>
            </a:r>
            <a:endParaRPr lang="en-GB" dirty="0"/>
          </a:p>
          <a:p>
            <a:endParaRPr lang="en-GB" dirty="0"/>
          </a:p>
          <a:p>
            <a:r>
              <a:rPr lang="en-GB" dirty="0"/>
              <a:t>Agile tends to try and run in a way that reduces risk and then deal with things as they </a:t>
            </a:r>
            <a:r>
              <a:rPr lang="en-GB" dirty="0" smtClean="0"/>
              <a:t>happen.</a:t>
            </a:r>
            <a:endParaRPr lang="en-GB" dirty="0"/>
          </a:p>
          <a:p>
            <a:r>
              <a:rPr lang="en-GB" dirty="0"/>
              <a:t>Be</a:t>
            </a:r>
            <a:r>
              <a:rPr lang="en-GB" baseline="0" dirty="0"/>
              <a:t> careful of the distinction between a risk that may happen but has not happened yet and an issue that has happened and requires management </a:t>
            </a:r>
            <a:r>
              <a:rPr lang="en-GB" baseline="0" dirty="0" smtClean="0"/>
              <a:t>action.</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93</a:t>
            </a:fld>
            <a:endParaRPr lang="en-GB"/>
          </a:p>
        </p:txBody>
      </p:sp>
    </p:spTree>
    <p:extLst>
      <p:ext uri="{BB962C8B-B14F-4D97-AF65-F5344CB8AC3E}">
        <p14:creationId xmlns:p14="http://schemas.microsoft.com/office/powerpoint/2010/main" val="413113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latin typeface="+mn-lt"/>
                <a:ea typeface="+mn-ea"/>
                <a:cs typeface="+mn-cs"/>
              </a:rPr>
              <a:t>Let’s start by thinking about the sorts of projects that might benefit from agile ways of working.</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We’ll compare and contrast the approaches to a conventional project such as the construction of a new railway line, that’s been done many times before, with a non-conventional project such as the development of a new product integrating novel processes and technologies for the first time.</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more conventional project can be said to be far less risky than the non-conventional project, which allows a more linear approach to planning and control. The overall management and control paradigm should be predictive, based on experience and lessons gained from many previous projects of the same type.  I like to think of this domain as being like setting up a routine batch run in a factory, or as applying an engineering approach to projects.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The non-conventional project will have many aspects that are emergent, meaning that to a high degree the project could be regarded as a learning environment. As such, the overall management and control paradigm should be empirical, incorporating small steps, with inspection and adaptation at the end of each step. This approach is generally considered to be ‘agile’. I like to think of this domain as being like running an experiment, or like using the scientific approach to rapidly learn about the novel aspects of the project.</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Applying an agile approach to a conventional project would probably not generate much value, and would certainly not leverage the advantages available in a predictable situation. Conversely, applying a predictive approach to a non-conventional project will likely cause the project to get into  trouble, because you’d be relying on too many assumptions.</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One of the roles of a project manager is to ensure that an appropriate approach is selected for each of their projects. Of course, many projects have some aspects that could be treated in an agile way, and other aspects that could be treated in a more conventional way, so that these projects could benefit from a hybrid approach.</a:t>
            </a:r>
          </a:p>
        </p:txBody>
      </p:sp>
      <p:sp>
        <p:nvSpPr>
          <p:cNvPr id="4" name="Slide Number Placeholder 3"/>
          <p:cNvSpPr>
            <a:spLocks noGrp="1"/>
          </p:cNvSpPr>
          <p:nvPr>
            <p:ph type="sldNum" sz="quarter" idx="10"/>
          </p:nvPr>
        </p:nvSpPr>
        <p:spPr/>
        <p:txBody>
          <a:bodyPr/>
          <a:lstStyle/>
          <a:p>
            <a:fld id="{312540EE-F83F-4365-8BB9-B7B9C982701A}" type="slidenum">
              <a:rPr lang="en-GB" smtClean="0"/>
              <a:t>10</a:t>
            </a:fld>
            <a:endParaRPr lang="en-GB"/>
          </a:p>
        </p:txBody>
      </p:sp>
    </p:spTree>
    <p:extLst>
      <p:ext uri="{BB962C8B-B14F-4D97-AF65-F5344CB8AC3E}">
        <p14:creationId xmlns:p14="http://schemas.microsoft.com/office/powerpoint/2010/main" val="14845432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real </a:t>
            </a:r>
            <a:r>
              <a:rPr lang="en-GB" dirty="0" smtClean="0"/>
              <a:t>win-win.</a:t>
            </a:r>
            <a:endParaRPr lang="en-GB" dirty="0"/>
          </a:p>
          <a:p>
            <a:endParaRPr lang="en-GB" dirty="0"/>
          </a:p>
          <a:p>
            <a:r>
              <a:rPr lang="en-GB" dirty="0"/>
              <a:t>PRINCE2 governance</a:t>
            </a:r>
            <a:r>
              <a:rPr lang="en-GB" baseline="0" dirty="0"/>
              <a:t> (direction and management) handles the big changes to the project product description and major products that would change the basis of the project approval and </a:t>
            </a:r>
            <a:r>
              <a:rPr lang="en-GB" baseline="0" dirty="0" smtClean="0"/>
              <a:t>justification.</a:t>
            </a:r>
            <a:endParaRPr lang="en-GB" baseline="0" dirty="0"/>
          </a:p>
          <a:p>
            <a:endParaRPr lang="en-GB" baseline="0" dirty="0"/>
          </a:p>
          <a:p>
            <a:r>
              <a:rPr lang="en-GB" baseline="0" dirty="0"/>
              <a:t>Agile working practices welcome change, handle it quickly and </a:t>
            </a:r>
            <a:r>
              <a:rPr lang="en-GB" baseline="0" dirty="0" smtClean="0"/>
              <a:t>simply, </a:t>
            </a:r>
            <a:r>
              <a:rPr lang="en-GB" baseline="0" dirty="0"/>
              <a:t>through prioritisation and trading of features in a backlog or list.</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94</a:t>
            </a:fld>
            <a:endParaRPr lang="en-GB"/>
          </a:p>
        </p:txBody>
      </p:sp>
    </p:spTree>
    <p:extLst>
      <p:ext uri="{BB962C8B-B14F-4D97-AF65-F5344CB8AC3E}">
        <p14:creationId xmlns:p14="http://schemas.microsoft.com/office/powerpoint/2010/main" val="32273663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Agile sees what is delivered as the primary measure of performance... Therefore burn charts are great for</a:t>
            </a:r>
            <a:r>
              <a:rPr lang="en-GB" baseline="0" dirty="0"/>
              <a:t> every level of the </a:t>
            </a:r>
            <a:r>
              <a:rPr lang="en-GB" baseline="0" dirty="0" smtClean="0"/>
              <a:t>project.</a:t>
            </a:r>
            <a:endParaRPr lang="en-GB" baseline="0" dirty="0"/>
          </a:p>
          <a:p>
            <a:r>
              <a:rPr lang="en-GB" baseline="0" dirty="0"/>
              <a:t>Track completed products rather than days spent.</a:t>
            </a:r>
          </a:p>
          <a:p>
            <a:endParaRPr lang="en-GB" baseline="0" dirty="0"/>
          </a:p>
          <a:p>
            <a:r>
              <a:rPr lang="en-GB" baseline="0" dirty="0"/>
              <a:t>Agile also favours tracking performance </a:t>
            </a:r>
            <a:r>
              <a:rPr lang="en-GB" baseline="0" dirty="0" smtClean="0"/>
              <a:t>and </a:t>
            </a:r>
            <a:r>
              <a:rPr lang="en-GB" baseline="0" dirty="0"/>
              <a:t>then using this to look ahead and predict future delivery (velocity). </a:t>
            </a:r>
            <a:r>
              <a:rPr lang="en-GB" baseline="0" dirty="0" smtClean="0"/>
              <a:t>It </a:t>
            </a:r>
            <a:r>
              <a:rPr lang="en-GB" baseline="0" dirty="0"/>
              <a:t>is natural for the project manager to want to develop </a:t>
            </a:r>
            <a:r>
              <a:rPr lang="en-GB" baseline="0" dirty="0" smtClean="0"/>
              <a:t>plans, however </a:t>
            </a:r>
            <a:r>
              <a:rPr lang="en-GB" baseline="0" dirty="0"/>
              <a:t>it might take some work before a clear picture emerges (several sprints</a:t>
            </a:r>
            <a:r>
              <a:rPr lang="en-GB" baseline="0" dirty="0" smtClean="0"/>
              <a:t>)</a:t>
            </a:r>
            <a:r>
              <a:rPr lang="en-GB" baseline="0" dirty="0"/>
              <a:t>.</a:t>
            </a:r>
            <a:endParaRPr lang="en-GB" dirty="0"/>
          </a:p>
          <a:p>
            <a:endParaRPr lang="en-GB" dirty="0"/>
          </a:p>
          <a:p>
            <a:r>
              <a:rPr lang="en-GB" dirty="0"/>
              <a:t>Early planning might include the</a:t>
            </a:r>
            <a:r>
              <a:rPr lang="en-GB" baseline="0" dirty="0"/>
              <a:t> first identification of stages and second within those appropriate releases and within that </a:t>
            </a:r>
            <a:r>
              <a:rPr lang="en-GB" baseline="0" dirty="0" smtClean="0"/>
              <a:t>sprints.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95</a:t>
            </a:fld>
            <a:endParaRPr lang="en-GB"/>
          </a:p>
        </p:txBody>
      </p:sp>
    </p:spTree>
    <p:extLst>
      <p:ext uri="{BB962C8B-B14F-4D97-AF65-F5344CB8AC3E}">
        <p14:creationId xmlns:p14="http://schemas.microsoft.com/office/powerpoint/2010/main" val="25959245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diagrams show where agile fits into the PRINCE2 process model. The overall PRINCE2 process model doesn’t really change at the higher level because the action from a process point of view with respect to agile takes place at the product delivery level.</a:t>
            </a:r>
          </a:p>
          <a:p>
            <a:endParaRPr lang="en-GB" dirty="0"/>
          </a:p>
          <a:p>
            <a:r>
              <a:rPr lang="en-GB" dirty="0"/>
              <a:t>Again the diagram shows </a:t>
            </a:r>
            <a:r>
              <a:rPr lang="en-GB" b="1" dirty="0"/>
              <a:t>a way </a:t>
            </a:r>
            <a:r>
              <a:rPr lang="en-GB" dirty="0"/>
              <a:t>that a stage may be broken </a:t>
            </a:r>
            <a:r>
              <a:rPr lang="en-GB" dirty="0" smtClean="0"/>
              <a:t>down. It </a:t>
            </a:r>
            <a:r>
              <a:rPr lang="en-GB" dirty="0"/>
              <a:t>should be pointed out that there are a variety of agile approaches and maybe only one release takes place per stage or potentially hundreds! What is being shown is a typical configuration. </a:t>
            </a:r>
            <a:r>
              <a:rPr lang="en-GB" dirty="0" smtClean="0"/>
              <a:t>Also </a:t>
            </a:r>
            <a:r>
              <a:rPr lang="en-GB" dirty="0"/>
              <a:t>remember that sprints may not be being used it could be more flow-based as per </a:t>
            </a:r>
            <a:r>
              <a:rPr lang="en-GB" dirty="0" smtClean="0"/>
              <a:t>Kanban.</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97</a:t>
            </a:fld>
            <a:endParaRPr lang="en-GB"/>
          </a:p>
        </p:txBody>
      </p:sp>
    </p:spTree>
    <p:extLst>
      <p:ext uri="{BB962C8B-B14F-4D97-AF65-F5344CB8AC3E}">
        <p14:creationId xmlns:p14="http://schemas.microsoft.com/office/powerpoint/2010/main" val="40292252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P2 stages, containing Releases, containing </a:t>
            </a:r>
            <a:r>
              <a:rPr lang="en-GB" dirty="0" smtClean="0"/>
              <a:t>Sprints. </a:t>
            </a:r>
            <a:r>
              <a:rPr lang="en-GB" dirty="0"/>
              <a:t>All different timeboxes </a:t>
            </a:r>
          </a:p>
          <a:p>
            <a:endParaRPr lang="en-GB" dirty="0"/>
          </a:p>
          <a:p>
            <a:r>
              <a:rPr lang="en-GB" dirty="0"/>
              <a:t>This diagram </a:t>
            </a:r>
            <a:r>
              <a:rPr lang="en-GB" dirty="0" smtClean="0"/>
              <a:t>then</a:t>
            </a:r>
            <a:r>
              <a:rPr lang="en-GB" baseline="0" dirty="0" smtClean="0"/>
              <a:t> </a:t>
            </a:r>
            <a:r>
              <a:rPr lang="en-GB" dirty="0" smtClean="0"/>
              <a:t>relates </a:t>
            </a:r>
            <a:r>
              <a:rPr lang="en-GB" dirty="0"/>
              <a:t>how the typical agile process fits in to </a:t>
            </a:r>
            <a:r>
              <a:rPr lang="en-GB" dirty="0" smtClean="0"/>
              <a:t>PRINCE2. </a:t>
            </a:r>
          </a:p>
          <a:p>
            <a:r>
              <a:rPr lang="en-GB" dirty="0" smtClean="0"/>
              <a:t>P</a:t>
            </a:r>
            <a:r>
              <a:rPr lang="en-GB" baseline="0" dirty="0" smtClean="0"/>
              <a:t>lease </a:t>
            </a:r>
            <a:r>
              <a:rPr lang="en-GB" baseline="0" dirty="0"/>
              <a:t>note this is how it fits into PRINCE2 and not PRINCE2 Agile </a:t>
            </a:r>
            <a:r>
              <a:rPr lang="en-GB" baseline="0" dirty="0" smtClean="0"/>
              <a:t>. </a:t>
            </a:r>
          </a:p>
          <a:p>
            <a:r>
              <a:rPr lang="en-GB" baseline="0" dirty="0" smtClean="0"/>
              <a:t>Understanding </a:t>
            </a:r>
            <a:r>
              <a:rPr lang="en-GB" baseline="0" dirty="0"/>
              <a:t>this distinction is important because PRINCE2 Agile is not a new method or new </a:t>
            </a:r>
            <a:r>
              <a:rPr lang="en-GB" baseline="0" dirty="0" smtClean="0"/>
              <a:t>framework, </a:t>
            </a:r>
            <a:r>
              <a:rPr lang="en-GB" baseline="0" dirty="0"/>
              <a:t>it is guidance on how to tailor PRINCE2 to work in an agile context.</a:t>
            </a:r>
          </a:p>
          <a:p>
            <a:endParaRPr lang="en-GB" baseline="0" dirty="0"/>
          </a:p>
          <a:p>
            <a:r>
              <a:rPr lang="en-GB" baseline="0" dirty="0"/>
              <a:t>Both of these diagrams are more mature than the basic backlog and Sprint view of agile. The bottom diagram could be said to be more mature than the top diagram as it supports the concept of releases which are typically larger container time boxes.</a:t>
            </a:r>
          </a:p>
          <a:p>
            <a:endParaRPr lang="en-GB" baseline="0" dirty="0"/>
          </a:p>
          <a:p>
            <a:r>
              <a:rPr lang="en-GB" baseline="0" dirty="0"/>
              <a:t>You could ask the delegates which of these two they </a:t>
            </a:r>
            <a:r>
              <a:rPr lang="en-GB" baseline="0" dirty="0" smtClean="0"/>
              <a:t>see </a:t>
            </a:r>
            <a:r>
              <a:rPr lang="en-GB" baseline="0" dirty="0"/>
              <a:t>more </a:t>
            </a:r>
            <a:r>
              <a:rPr lang="en-GB" baseline="0" dirty="0" smtClean="0"/>
              <a:t>often, </a:t>
            </a:r>
            <a:r>
              <a:rPr lang="en-GB" baseline="0" dirty="0"/>
              <a:t>but when you hear words like vision and product roadmap in an agile </a:t>
            </a:r>
            <a:r>
              <a:rPr lang="en-GB" baseline="0" dirty="0" smtClean="0"/>
              <a:t>context, </a:t>
            </a:r>
            <a:r>
              <a:rPr lang="en-GB" baseline="0" dirty="0"/>
              <a:t>this is more advanced than a simple backlog and Sprint situation. It is important to point out that in the scrum guide the idea of vision and release backlogs do not exist.</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98</a:t>
            </a:fld>
            <a:endParaRPr lang="en-GB"/>
          </a:p>
        </p:txBody>
      </p:sp>
    </p:spTree>
    <p:extLst>
      <p:ext uri="{BB962C8B-B14F-4D97-AF65-F5344CB8AC3E}">
        <p14:creationId xmlns:p14="http://schemas.microsoft.com/office/powerpoint/2010/main" val="16838669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17.3</a:t>
            </a:r>
          </a:p>
          <a:p>
            <a:endParaRPr lang="en-GB" dirty="0"/>
          </a:p>
          <a:p>
            <a:r>
              <a:rPr lang="en-GB" dirty="0"/>
              <a:t>Agile</a:t>
            </a:r>
            <a:r>
              <a:rPr lang="en-GB" baseline="0" dirty="0"/>
              <a:t> tends to get straight to work, PRINCE2 likes to plan and then </a:t>
            </a:r>
            <a:r>
              <a:rPr lang="en-GB" baseline="0" dirty="0" smtClean="0"/>
              <a:t>decide.</a:t>
            </a:r>
            <a:endParaRPr lang="en-GB" baseline="0" dirty="0"/>
          </a:p>
          <a:p>
            <a:r>
              <a:rPr lang="en-GB" baseline="0" dirty="0"/>
              <a:t>We need to keep the best of both... Some justification, some clarity of output/outcome, reviewing agile suitability and if appropriate then preparing the project for agile working.  </a:t>
            </a:r>
          </a:p>
          <a:p>
            <a:endParaRPr lang="en-GB" baseline="0" dirty="0"/>
          </a:p>
          <a:p>
            <a:r>
              <a:rPr lang="en-GB" baseline="0" dirty="0"/>
              <a:t>But not taking too long and in the case of very uncertain projects moving on to delivery, experimentation and “inspect and adapt” more </a:t>
            </a:r>
            <a:r>
              <a:rPr lang="en-GB" baseline="0" dirty="0" smtClean="0"/>
              <a:t>quickly.</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99</a:t>
            </a:fld>
            <a:endParaRPr lang="en-GB"/>
          </a:p>
        </p:txBody>
      </p:sp>
    </p:spTree>
    <p:extLst>
      <p:ext uri="{BB962C8B-B14F-4D97-AF65-F5344CB8AC3E}">
        <p14:creationId xmlns:p14="http://schemas.microsoft.com/office/powerpoint/2010/main" val="10120995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Business Case... If the MVP is forecast</a:t>
            </a:r>
            <a:r>
              <a:rPr lang="en-GB" baseline="0" dirty="0"/>
              <a:t> to be delivered later than expected then this would cause an </a:t>
            </a:r>
            <a:r>
              <a:rPr lang="en-GB" baseline="0" dirty="0" smtClean="0"/>
              <a:t>exception.</a:t>
            </a:r>
            <a:endParaRPr lang="en-GB" baseline="0" dirty="0"/>
          </a:p>
          <a:p>
            <a:r>
              <a:rPr lang="en-GB" dirty="0"/>
              <a:t>Project Product Description... The</a:t>
            </a:r>
            <a:r>
              <a:rPr lang="en-GB" baseline="0" dirty="0"/>
              <a:t> output still needs to be clear and precise to ensure that the project does not go off </a:t>
            </a:r>
            <a:r>
              <a:rPr lang="en-GB" baseline="0" dirty="0" smtClean="0"/>
              <a:t>track.</a:t>
            </a:r>
            <a:endParaRPr lang="en-GB" dirty="0"/>
          </a:p>
          <a:p>
            <a:endParaRPr lang="en-GB" dirty="0"/>
          </a:p>
          <a:p>
            <a:r>
              <a:rPr lang="en-GB" dirty="0"/>
              <a:t>During this section on processes we will also review the purpose and guidance of the key management products.</a:t>
            </a:r>
          </a:p>
          <a:p>
            <a:r>
              <a:rPr lang="en-GB" dirty="0"/>
              <a:t>Section 17.3 and tables 23.1, 23.2,</a:t>
            </a:r>
            <a:r>
              <a:rPr lang="en-GB" baseline="0" dirty="0"/>
              <a:t> 23.3 these sections are examinable in the </a:t>
            </a:r>
            <a:r>
              <a:rPr lang="en-GB" baseline="0" dirty="0" smtClean="0"/>
              <a:t>foundation.</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100</a:t>
            </a:fld>
            <a:endParaRPr lang="en-GB"/>
          </a:p>
        </p:txBody>
      </p:sp>
    </p:spTree>
    <p:extLst>
      <p:ext uri="{BB962C8B-B14F-4D97-AF65-F5344CB8AC3E}">
        <p14:creationId xmlns:p14="http://schemas.microsoft.com/office/powerpoint/2010/main" val="14693527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Syllabus area</a:t>
            </a:r>
          </a:p>
          <a:p>
            <a:r>
              <a:rPr lang="en-GB" dirty="0"/>
              <a:t>Learning outcome 5</a:t>
            </a:r>
          </a:p>
          <a:p>
            <a:r>
              <a:rPr lang="en-GB" dirty="0"/>
              <a:t>Assessment Criteria 5.5</a:t>
            </a:r>
            <a:r>
              <a:rPr lang="en-GB" baseline="0" dirty="0"/>
              <a:t> /5.6</a:t>
            </a:r>
          </a:p>
          <a:p>
            <a:endParaRPr lang="en-GB" baseline="0" dirty="0"/>
          </a:p>
          <a:p>
            <a:r>
              <a:rPr lang="en-GB" baseline="0" dirty="0"/>
              <a:t>Speaker notes:</a:t>
            </a:r>
          </a:p>
          <a:p>
            <a:r>
              <a:rPr lang="en-GB" baseline="0" dirty="0"/>
              <a:t>The crafting and use of work packages is very significant in PRINCE2 Agile it could be said they are THE interface. There are many mechanisms in a work package that can help with agile such as tolerances.</a:t>
            </a:r>
          </a:p>
          <a:p>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101</a:t>
            </a:fld>
            <a:endParaRPr lang="en-GB"/>
          </a:p>
        </p:txBody>
      </p:sp>
    </p:spTree>
    <p:extLst>
      <p:ext uri="{BB962C8B-B14F-4D97-AF65-F5344CB8AC3E}">
        <p14:creationId xmlns:p14="http://schemas.microsoft.com/office/powerpoint/2010/main" val="13754941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102</a:t>
            </a:fld>
            <a:endParaRPr lang="en-GB"/>
          </a:p>
        </p:txBody>
      </p:sp>
    </p:spTree>
    <p:extLst>
      <p:ext uri="{BB962C8B-B14F-4D97-AF65-F5344CB8AC3E}">
        <p14:creationId xmlns:p14="http://schemas.microsoft.com/office/powerpoint/2010/main" val="32271258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Assessing progress will be represented in the form of what has been delivered as opposed to when, and how much time has been spent in the Timebox. </a:t>
            </a:r>
            <a:endParaRPr lang="en-GB" baseline="0" dirty="0" smtClean="0"/>
          </a:p>
          <a:p>
            <a:r>
              <a:rPr lang="en-GB" baseline="0" dirty="0" smtClean="0"/>
              <a:t>This </a:t>
            </a:r>
            <a:r>
              <a:rPr lang="en-GB" baseline="0" dirty="0"/>
              <a:t>may be a good time to assess how agile is progressing on the </a:t>
            </a:r>
            <a:r>
              <a:rPr lang="en-GB" baseline="0" dirty="0" smtClean="0"/>
              <a:t>project.</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103</a:t>
            </a:fld>
            <a:endParaRPr lang="en-GB"/>
          </a:p>
        </p:txBody>
      </p:sp>
    </p:spTree>
    <p:extLst>
      <p:ext uri="{BB962C8B-B14F-4D97-AF65-F5344CB8AC3E}">
        <p14:creationId xmlns:p14="http://schemas.microsoft.com/office/powerpoint/2010/main" val="40440169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This is not such a big thing... We have completed many deliveries, gained many sign-offs and delivered much value during the project. </a:t>
            </a:r>
          </a:p>
          <a:p>
            <a:r>
              <a:rPr lang="en-GB" baseline="0" dirty="0"/>
              <a:t>This can simply be seen as the last of a series. </a:t>
            </a:r>
          </a:p>
          <a:p>
            <a:endParaRPr lang="en-GB" baseline="0" dirty="0"/>
          </a:p>
          <a:p>
            <a:r>
              <a:rPr lang="en-GB" baseline="0" dirty="0"/>
              <a:t>It is however an important time to take stock and compare original promises with final delivery. </a:t>
            </a:r>
          </a:p>
          <a:p>
            <a:endParaRPr lang="en-GB" baseline="0" dirty="0"/>
          </a:p>
          <a:p>
            <a:r>
              <a:rPr lang="en-GB" baseline="0" dirty="0"/>
              <a:t>It is also the time to evaluate agile working practices.</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104</a:t>
            </a:fld>
            <a:endParaRPr lang="en-GB"/>
          </a:p>
        </p:txBody>
      </p:sp>
    </p:spTree>
    <p:extLst>
      <p:ext uri="{BB962C8B-B14F-4D97-AF65-F5344CB8AC3E}">
        <p14:creationId xmlns:p14="http://schemas.microsoft.com/office/powerpoint/2010/main" val="246585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611200" y="6357600"/>
            <a:ext cx="2743200" cy="365125"/>
          </a:xfrm>
          <a:prstGeom prst="rect">
            <a:avLst/>
          </a:prstGeom>
        </p:spPr>
        <p:txBody>
          <a:bodyPr/>
          <a:lstStyle/>
          <a:p>
            <a:fld id="{B2A3348F-33F9-4FE3-B85E-81DA72037E6C}" type="datetime1">
              <a:rPr lang="en-GB" smtClean="0"/>
              <a:t>11/03/2022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87578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C4383"/>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62019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383"/>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94038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73788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771984383"/>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75664691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2"/>
          <p:cNvSpPr>
            <a:spLocks noGrp="1"/>
          </p:cNvSpPr>
          <p:nvPr>
            <p:ph idx="13"/>
          </p:nvPr>
        </p:nvSpPr>
        <p:spPr>
          <a:xfrm>
            <a:off x="6303701" y="1442878"/>
            <a:ext cx="5080518" cy="4799013"/>
          </a:xfrm>
          <a:prstGeom prst="rect">
            <a:avLst/>
          </a:prstGeom>
        </p:spPr>
        <p:txBody>
          <a:bodyPr vert="horz" lIns="91440" tIns="45720" rIns="91440" bIns="45720" rtlCol="0">
            <a:normAutofit/>
          </a:bodyPr>
          <a:lstStyle>
            <a:lvl1pPr marL="285750" indent="-285750">
              <a:buClr>
                <a:srgbClr val="4C4383"/>
              </a:buClr>
              <a:buFont typeface="Arial" panose="020B0604020202020204" pitchFamily="34" charset="0"/>
              <a:buChar char="•"/>
              <a:defRPr/>
            </a:lvl1pPr>
          </a:lstStyle>
          <a:p>
            <a:pPr lvl="0"/>
            <a:endParaRPr lang="en-GB" dirty="0"/>
          </a:p>
        </p:txBody>
      </p:sp>
      <p:sp>
        <p:nvSpPr>
          <p:cNvPr id="8" name="Content Placeholder 2"/>
          <p:cNvSpPr>
            <a:spLocks noGrp="1"/>
          </p:cNvSpPr>
          <p:nvPr>
            <p:ph sz="quarter" idx="14"/>
          </p:nvPr>
        </p:nvSpPr>
        <p:spPr>
          <a:xfrm>
            <a:off x="233264" y="1417479"/>
            <a:ext cx="5845629" cy="4824412"/>
          </a:xfrm>
          <a:prstGeom prst="rect">
            <a:avLst/>
          </a:prstGeom>
        </p:spPr>
        <p:txBody>
          <a:bodyPr/>
          <a:lstStyle>
            <a:lvl1pPr>
              <a:buClr>
                <a:srgbClr val="4C4383"/>
              </a:buClr>
              <a:defRPr>
                <a:solidFill>
                  <a:schemeClr val="tx1">
                    <a:lumMod val="50000"/>
                    <a:lumOff val="50000"/>
                  </a:schemeClr>
                </a:solidFill>
              </a:defRPr>
            </a:lvl1pPr>
            <a:lvl2pPr>
              <a:buClr>
                <a:srgbClr val="4C4383"/>
              </a:buClr>
              <a:defRPr>
                <a:solidFill>
                  <a:schemeClr val="tx1">
                    <a:lumMod val="50000"/>
                    <a:lumOff val="50000"/>
                  </a:schemeClr>
                </a:solidFill>
              </a:defRPr>
            </a:lvl2pPr>
            <a:lvl3pPr>
              <a:buClr>
                <a:srgbClr val="4C4383"/>
              </a:buClr>
              <a:defRPr>
                <a:solidFill>
                  <a:schemeClr val="tx1">
                    <a:lumMod val="50000"/>
                    <a:lumOff val="50000"/>
                  </a:schemeClr>
                </a:solidFill>
              </a:defRPr>
            </a:lvl3pPr>
            <a:lvl4pPr>
              <a:buClr>
                <a:srgbClr val="4C4383"/>
              </a:buClr>
              <a:defRPr>
                <a:solidFill>
                  <a:schemeClr val="tx1">
                    <a:lumMod val="50000"/>
                    <a:lumOff val="50000"/>
                  </a:schemeClr>
                </a:solidFill>
              </a:defRPr>
            </a:lvl4pPr>
            <a:lvl5pPr>
              <a:buClr>
                <a:srgbClr val="4C4383"/>
              </a:buCl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93557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28600" y="669073"/>
            <a:ext cx="11564938" cy="664427"/>
          </a:xfrm>
          <a:prstGeom prst="rect">
            <a:avLst/>
          </a:prstGeom>
        </p:spPr>
        <p:txBody>
          <a:bodyPr vert="horz" lIns="91440" tIns="45720" rIns="91440" bIns="45720" rtlCol="0" anchor="ctr">
            <a:normAutofit/>
          </a:bodyPr>
          <a:lstStyle>
            <a:lvl1pPr>
              <a:defRPr>
                <a:solidFill>
                  <a:srgbClr val="4C4383"/>
                </a:solidFill>
              </a:defRPr>
            </a:lvl1pPr>
          </a:lstStyle>
          <a:p>
            <a:r>
              <a:rPr lang="en-US" dirty="0"/>
              <a:t>Click to edit Master title style</a:t>
            </a:r>
            <a:endParaRPr lang="en-GB" dirty="0"/>
          </a:p>
        </p:txBody>
      </p:sp>
      <p:sp>
        <p:nvSpPr>
          <p:cNvPr id="3" name="Content Placeholder 2"/>
          <p:cNvSpPr>
            <a:spLocks noGrp="1"/>
          </p:cNvSpPr>
          <p:nvPr>
            <p:ph sz="quarter" idx="13"/>
          </p:nvPr>
        </p:nvSpPr>
        <p:spPr>
          <a:xfrm>
            <a:off x="228600" y="1417638"/>
            <a:ext cx="11564938" cy="4824412"/>
          </a:xfrm>
          <a:prstGeom prst="rect">
            <a:avLst/>
          </a:prstGeom>
        </p:spPr>
        <p:txBody>
          <a:bodyPr/>
          <a:lstStyle>
            <a:lvl1pPr>
              <a:buClr>
                <a:srgbClr val="4C4383"/>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
        <p:nvSpPr>
          <p:cNvPr id="5"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65436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4383"/>
                </a:solidFill>
              </a:defRPr>
            </a:lvl1pPr>
          </a:lstStyle>
          <a:p>
            <a:r>
              <a:rPr lang="en-US" dirty="0"/>
              <a:t>Click to edit Master title style</a:t>
            </a:r>
            <a:endParaRPr lang="en-GB" dirty="0"/>
          </a:p>
        </p:txBody>
      </p:sp>
      <p:sp>
        <p:nvSpPr>
          <p:cNvPr id="4"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40597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Content Placeholder 2"/>
          <p:cNvSpPr>
            <a:spLocks noGrp="1"/>
          </p:cNvSpPr>
          <p:nvPr>
            <p:ph sz="quarter" idx="13"/>
          </p:nvPr>
        </p:nvSpPr>
        <p:spPr>
          <a:xfrm>
            <a:off x="228600" y="1417638"/>
            <a:ext cx="11564938" cy="4824412"/>
          </a:xfrm>
          <a:prstGeom prst="rect">
            <a:avLst/>
          </a:prstGeom>
        </p:spPr>
        <p:txBody>
          <a:bodyPr/>
          <a:lstStyle>
            <a:lvl1pPr>
              <a:buClr>
                <a:srgbClr val="4C4383"/>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
        <p:nvSpPr>
          <p:cNvPr id="6"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8941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611200" y="6357600"/>
            <a:ext cx="2743200" cy="365125"/>
          </a:xfrm>
          <a:prstGeom prst="rect">
            <a:avLst/>
          </a:prstGeom>
        </p:spPr>
        <p:txBody>
          <a:bodyPr/>
          <a:lstStyle/>
          <a:p>
            <a:fld id="{8D3D4C05-C5C6-4365-9DE4-B5406A472348}" type="datetime1">
              <a:rPr lang="en-GB" smtClean="0"/>
              <a:t>11/03/2022</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
        <p:nvSpPr>
          <p:cNvPr id="6" name="Rectangle 6"/>
          <p:cNvSpPr/>
          <p:nvPr userDrawn="1"/>
        </p:nvSpPr>
        <p:spPr>
          <a:xfrm flipH="1" flipV="1">
            <a:off x="8222" y="657922"/>
            <a:ext cx="7237145" cy="6200078"/>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3780200" y="1369"/>
                </a:moveTo>
                <a:lnTo>
                  <a:pt x="9783337" y="0"/>
                </a:lnTo>
                <a:lnTo>
                  <a:pt x="9783337" y="669073"/>
                </a:lnTo>
                <a:lnTo>
                  <a:pt x="0" y="669073"/>
                </a:lnTo>
                <a:cubicBezTo>
                  <a:pt x="0" y="446049"/>
                  <a:pt x="621431" y="219893"/>
                  <a:pt x="3780200" y="1369"/>
                </a:cubicBezTo>
                <a:close/>
              </a:path>
            </a:pathLst>
          </a:custGeom>
          <a:solidFill>
            <a:srgbClr val="4C43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61950" y="2187148"/>
            <a:ext cx="4743450"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6500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228600" indent="-228600">
              <a:buClr>
                <a:srgbClr val="4C4383"/>
              </a:buClr>
              <a:buFont typeface="Trebuchet MS" panose="020B0603020202020204" pitchFamily="34" charset="0"/>
              <a:buChar char="•"/>
              <a:defRPr/>
            </a:lvl1pPr>
            <a:lvl2pPr marL="685800" indent="-228600">
              <a:buClr>
                <a:srgbClr val="4C4383"/>
              </a:buClr>
              <a:buFont typeface="Trebuchet MS" panose="020B0603020202020204" pitchFamily="34" charset="0"/>
              <a:buChar char="•"/>
              <a:defRPr/>
            </a:lvl2pPr>
            <a:lvl3pPr marL="1143000" indent="-228600">
              <a:buClr>
                <a:srgbClr val="4C4383"/>
              </a:buClr>
              <a:buFont typeface="Trebuchet MS" panose="020B0603020202020204" pitchFamily="34" charset="0"/>
              <a:buChar char="•"/>
              <a:defRPr/>
            </a:lvl3pPr>
            <a:lvl4pPr marL="1600200" indent="-228600">
              <a:buClr>
                <a:srgbClr val="4C4383"/>
              </a:buClr>
              <a:buFont typeface="Trebuchet MS" panose="020B0603020202020204" pitchFamily="34" charset="0"/>
              <a:buChar char="•"/>
              <a:defRPr/>
            </a:lvl4pPr>
            <a:lvl5pPr marL="2057400" indent="-228600">
              <a:buClr>
                <a:srgbClr val="4C4383"/>
              </a:buClr>
              <a:buFont typeface="Trebuchet MS" panose="020B0603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611200" y="6357600"/>
            <a:ext cx="2743200" cy="365125"/>
          </a:xfrm>
          <a:prstGeom prst="rect">
            <a:avLst/>
          </a:prstGeom>
        </p:spPr>
        <p:txBody>
          <a:bodyPr/>
          <a:lstStyle/>
          <a:p>
            <a:fld id="{CA1FA185-2BB1-4D08-ABCF-28A41B1A10C1}" type="datetime1">
              <a:rPr lang="en-GB" smtClean="0"/>
              <a:t>11/03/2022</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37095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11200" y="6357600"/>
            <a:ext cx="2743200" cy="365125"/>
          </a:xfrm>
          <a:prstGeom prst="rect">
            <a:avLst/>
          </a:prstGeom>
        </p:spPr>
        <p:txBody>
          <a:bodyPr/>
          <a:lstStyle/>
          <a:p>
            <a:fld id="{2EE6FF88-EA7D-41B0-9212-C9A2476609B1}" type="datetime1">
              <a:rPr lang="en-GB" smtClean="0"/>
              <a:t>11/03/2022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23111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93" y="409730"/>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314093" y="1822450"/>
            <a:ext cx="5181600" cy="4351338"/>
          </a:xfrm>
        </p:spPr>
        <p:txBody>
          <a:bodyPr/>
          <a:lstStyle>
            <a:lvl1pPr>
              <a:defRPr>
                <a:solidFill>
                  <a:srgbClr val="4C4383"/>
                </a:solidFill>
              </a:defRPr>
            </a:lvl1pPr>
            <a:lvl2pPr>
              <a:defRPr>
                <a:solidFill>
                  <a:srgbClr val="4C4383"/>
                </a:solidFill>
              </a:defRPr>
            </a:lvl2pPr>
            <a:lvl3pPr>
              <a:defRPr>
                <a:solidFill>
                  <a:srgbClr val="4C4383"/>
                </a:solidFill>
              </a:defRPr>
            </a:lvl3pPr>
            <a:lvl4pPr>
              <a:defRPr>
                <a:solidFill>
                  <a:srgbClr val="4C4383"/>
                </a:solidFill>
              </a:defRPr>
            </a:lvl4pPr>
            <a:lvl5pPr>
              <a:defRPr>
                <a:solidFill>
                  <a:srgbClr val="4C43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96000" y="1819275"/>
            <a:ext cx="5181600" cy="4351338"/>
          </a:xfrm>
        </p:spPr>
        <p:txBody>
          <a:bodyPr/>
          <a:lstStyle>
            <a:lvl1pPr>
              <a:defRPr>
                <a:solidFill>
                  <a:srgbClr val="4C4383"/>
                </a:solidFill>
              </a:defRPr>
            </a:lvl1pPr>
            <a:lvl2pPr>
              <a:defRPr>
                <a:solidFill>
                  <a:srgbClr val="4C4383"/>
                </a:solidFill>
              </a:defRPr>
            </a:lvl2pPr>
            <a:lvl3pPr>
              <a:defRPr>
                <a:solidFill>
                  <a:srgbClr val="4C4383"/>
                </a:solidFill>
              </a:defRPr>
            </a:lvl3pPr>
            <a:lvl4pPr>
              <a:defRPr>
                <a:solidFill>
                  <a:srgbClr val="4C4383"/>
                </a:solidFill>
              </a:defRPr>
            </a:lvl4pPr>
            <a:lvl5pPr>
              <a:defRPr>
                <a:solidFill>
                  <a:srgbClr val="4C438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8611200" y="6357600"/>
            <a:ext cx="2743200" cy="365125"/>
          </a:xfrm>
          <a:prstGeom prst="rect">
            <a:avLst/>
          </a:prstGeom>
        </p:spPr>
        <p:txBody>
          <a:bodyPr/>
          <a:lstStyle/>
          <a:p>
            <a:fld id="{C650ECF2-90F8-48E9-BC8A-645EACBEA96D}" type="datetime1">
              <a:rPr lang="en-GB" smtClean="0"/>
              <a:t>11/03/2022</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0425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1914" y="415862"/>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301914" y="178109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9886" y="257700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61931" y="17719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1931" y="259983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611200" y="6357600"/>
            <a:ext cx="2743200" cy="365125"/>
          </a:xfrm>
          <a:prstGeom prst="rect">
            <a:avLst/>
          </a:prstGeom>
        </p:spPr>
        <p:txBody>
          <a:bodyPr/>
          <a:lstStyle/>
          <a:p>
            <a:fld id="{A1E4EA26-FB2D-4BC9-8208-9B5451CA0B3E}" type="datetime1">
              <a:rPr lang="en-GB" smtClean="0"/>
              <a:t>11/03/2022</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9" name="Slide Number Placeholder 8"/>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7196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702" y="416646"/>
            <a:ext cx="10515600" cy="1325563"/>
          </a:xfrm>
        </p:spPr>
        <p:txBody>
          <a:bodyPr>
            <a:normAutofit/>
          </a:bodyPr>
          <a:lstStyle>
            <a:lvl1pPr>
              <a:defRPr sz="3600" cap="all" baseline="0">
                <a:solidFill>
                  <a:srgbClr val="4C4383"/>
                </a:solidFill>
                <a:latin typeface="Trebuchet MS" panose="020B0603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8611200" y="6357600"/>
            <a:ext cx="2743200" cy="365125"/>
          </a:xfrm>
          <a:prstGeom prst="rect">
            <a:avLst/>
          </a:prstGeom>
        </p:spPr>
        <p:txBody>
          <a:bodyPr/>
          <a:lstStyle/>
          <a:p>
            <a:fld id="{509202FE-6AC1-46AE-AA97-8917245A8D39}" type="datetime1">
              <a:rPr lang="en-GB" smtClean="0"/>
              <a:t>11/03/2022</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smtClean="0"/>
              <a:t>CONFIDENTIAL</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314122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7611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4C4383"/>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buClr>
                <a:srgbClr val="4C4383"/>
              </a:buClr>
              <a:defRPr sz="3200"/>
            </a:lvl1pPr>
            <a:lvl2pPr>
              <a:buClr>
                <a:srgbClr val="4C4383"/>
              </a:buClr>
              <a:defRPr sz="2800"/>
            </a:lvl2pPr>
            <a:lvl3pPr>
              <a:buClr>
                <a:srgbClr val="4C4383"/>
              </a:buClr>
              <a:defRPr sz="2400"/>
            </a:lvl3pPr>
            <a:lvl4pPr>
              <a:buClr>
                <a:srgbClr val="4C4383"/>
              </a:buClr>
              <a:defRPr sz="2000"/>
            </a:lvl4pPr>
            <a:lvl5pPr>
              <a:buClr>
                <a:srgbClr val="4C4383"/>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4"/>
          <p:cNvSpPr>
            <a:spLocks noGrp="1"/>
          </p:cNvSpPr>
          <p:nvPr>
            <p:ph type="sldNum" sz="quarter" idx="12"/>
          </p:nvPr>
        </p:nvSpPr>
        <p:spPr>
          <a:xfrm>
            <a:off x="9448799" y="6482626"/>
            <a:ext cx="2743200" cy="365125"/>
          </a:xfrm>
        </p:spPr>
        <p:txBody>
          <a:bodyPr/>
          <a:lstStyle/>
          <a:p>
            <a:fld id="{40B12B77-50B0-4444-BE68-9A2AC473F5F8}" type="slidenum">
              <a:rPr lang="en-GB" smtClean="0"/>
              <a:t>‹#›</a:t>
            </a:fld>
            <a:endParaRPr lang="en-GB"/>
          </a:p>
        </p:txBody>
      </p:sp>
    </p:spTree>
    <p:extLst>
      <p:ext uri="{BB962C8B-B14F-4D97-AF65-F5344CB8AC3E}">
        <p14:creationId xmlns:p14="http://schemas.microsoft.com/office/powerpoint/2010/main" val="192005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58" y="38649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45355" y="182398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9448799" y="648262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0B12B77-50B0-4444-BE68-9A2AC473F5F8}" type="slidenum">
              <a:rPr lang="en-GB" smtClean="0"/>
              <a:pPr/>
              <a:t>‹#›</a:t>
            </a:fld>
            <a:endParaRPr lang="en-GB" dirty="0"/>
          </a:p>
        </p:txBody>
      </p:sp>
      <p:sp>
        <p:nvSpPr>
          <p:cNvPr id="7" name="Rectangle 6"/>
          <p:cNvSpPr/>
          <p:nvPr userDrawn="1"/>
        </p:nvSpPr>
        <p:spPr>
          <a:xfrm>
            <a:off x="2408662" y="0"/>
            <a:ext cx="9783337" cy="669073"/>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702526" y="0"/>
                </a:moveTo>
                <a:lnTo>
                  <a:pt x="9783337" y="0"/>
                </a:lnTo>
                <a:lnTo>
                  <a:pt x="9783337" y="669073"/>
                </a:lnTo>
                <a:lnTo>
                  <a:pt x="0" y="669073"/>
                </a:lnTo>
                <a:cubicBezTo>
                  <a:pt x="0" y="446049"/>
                  <a:pt x="234174" y="122663"/>
                  <a:pt x="702526" y="0"/>
                </a:cubicBezTo>
                <a:close/>
              </a:path>
            </a:pathLst>
          </a:custGeom>
          <a:solidFill>
            <a:srgbClr val="4C43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p:cNvSpPr txBox="1">
            <a:spLocks/>
          </p:cNvSpPr>
          <p:nvPr userDrawn="1"/>
        </p:nvSpPr>
        <p:spPr>
          <a:xfrm>
            <a:off x="228600" y="1445418"/>
            <a:ext cx="11125200" cy="4799013"/>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Content Placeholder 2"/>
          <p:cNvSpPr txBox="1">
            <a:spLocks/>
          </p:cNvSpPr>
          <p:nvPr userDrawn="1"/>
        </p:nvSpPr>
        <p:spPr>
          <a:xfrm>
            <a:off x="228600" y="1417638"/>
            <a:ext cx="11564938" cy="4824412"/>
          </a:xfrm>
          <a:prstGeom prst="rect">
            <a:avLst/>
          </a:prstGeom>
        </p:spPr>
        <p:txBody>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4" name="TextBox 3"/>
          <p:cNvSpPr txBox="1"/>
          <p:nvPr userDrawn="1"/>
        </p:nvSpPr>
        <p:spPr>
          <a:xfrm>
            <a:off x="344539" y="107744"/>
            <a:ext cx="1253447" cy="590931"/>
          </a:xfrm>
          <a:prstGeom prst="rect">
            <a:avLst/>
          </a:prstGeom>
          <a:noFill/>
        </p:spPr>
        <p:txBody>
          <a:bodyPr wrap="square" rtlCol="0">
            <a:spAutoFit/>
          </a:bodyPr>
          <a:lstStyle/>
          <a:p>
            <a:pPr>
              <a:lnSpc>
                <a:spcPct val="90000"/>
              </a:lnSpc>
            </a:pPr>
            <a:r>
              <a:rPr lang="en-GB" sz="1800" dirty="0" smtClean="0">
                <a:solidFill>
                  <a:srgbClr val="4C4383"/>
                </a:solidFill>
                <a:latin typeface="Verdana" panose="020B0604030504040204" pitchFamily="34" charset="0"/>
                <a:ea typeface="Verdana" panose="020B0604030504040204" pitchFamily="34" charset="0"/>
              </a:rPr>
              <a:t>PRINCE2</a:t>
            </a:r>
            <a:br>
              <a:rPr lang="en-GB" sz="1800" dirty="0" smtClean="0">
                <a:solidFill>
                  <a:srgbClr val="4C4383"/>
                </a:solidFill>
                <a:latin typeface="Verdana" panose="020B0604030504040204" pitchFamily="34" charset="0"/>
                <a:ea typeface="Verdana" panose="020B0604030504040204" pitchFamily="34" charset="0"/>
              </a:rPr>
            </a:br>
            <a:r>
              <a:rPr lang="en-GB" sz="1800" dirty="0" smtClean="0">
                <a:solidFill>
                  <a:srgbClr val="4C4383"/>
                </a:solidFill>
                <a:latin typeface="Verdana" panose="020B0604030504040204" pitchFamily="34" charset="0"/>
                <a:ea typeface="Verdana" panose="020B0604030504040204" pitchFamily="34" charset="0"/>
              </a:rPr>
              <a:t>Agile</a:t>
            </a:r>
            <a:r>
              <a:rPr lang="en-GB" sz="1800" baseline="30000" dirty="0" smtClean="0">
                <a:solidFill>
                  <a:srgbClr val="4C4383"/>
                </a:solidFill>
                <a:latin typeface="Verdana" panose="020B0604030504040204" pitchFamily="34" charset="0"/>
                <a:ea typeface="Verdana" panose="020B0604030504040204" pitchFamily="34" charset="0"/>
              </a:rPr>
              <a:t>®</a:t>
            </a:r>
            <a:endParaRPr lang="en-GB" sz="1800" dirty="0">
              <a:solidFill>
                <a:srgbClr val="4C4383"/>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4448851"/>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56" r:id="rId15"/>
    <p:sldLayoutId id="2147483651" r:id="rId16"/>
    <p:sldLayoutId id="2147483657" r:id="rId17"/>
    <p:sldLayoutId id="2147483655" r:id="rId18"/>
  </p:sldLayoutIdLst>
  <p:hf hdr="0" dt="0"/>
  <p:txStyles>
    <p:titleStyle>
      <a:lvl1pPr algn="l" defTabSz="914400" rtl="0" eaLnBrk="1" latinLnBrk="0" hangingPunct="1">
        <a:lnSpc>
          <a:spcPct val="90000"/>
        </a:lnSpc>
        <a:spcBef>
          <a:spcPct val="0"/>
        </a:spcBef>
        <a:buNone/>
        <a:defRPr sz="4400" kern="1200" cap="all" baseline="0">
          <a:solidFill>
            <a:srgbClr val="4C4383"/>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5">
            <a:lumMod val="75000"/>
          </a:schemeClr>
        </a:buClr>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2.xml"/><Relationship Id="rId1" Type="http://schemas.openxmlformats.org/officeDocument/2006/relationships/slideLayout" Target="../slideLayouts/slideLayout3.xml"/><Relationship Id="rId4" Type="http://schemas.openxmlformats.org/officeDocument/2006/relationships/image" Target="../media/image76.png"/></Relationships>
</file>

<file path=ppt/slides/_rels/slide10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2.jpeg"/></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1623240" y="2006933"/>
            <a:ext cx="9318744" cy="1413164"/>
          </a:xfrm>
        </p:spPr>
        <p:txBody>
          <a:bodyPr>
            <a:noAutofit/>
          </a:bodyPr>
          <a:lstStyle/>
          <a:p>
            <a:pPr algn="ctr"/>
            <a:r>
              <a:rPr lang="en-GB" sz="4800" dirty="0"/>
              <a:t>PRINCE2 Agile</a:t>
            </a:r>
            <a:r>
              <a:rPr lang="en-GB" sz="4800" baseline="30000" dirty="0"/>
              <a:t>®</a:t>
            </a:r>
            <a:r>
              <a:rPr lang="en-GB" sz="4800" dirty="0"/>
              <a:t/>
            </a:r>
            <a:br>
              <a:rPr lang="en-GB" sz="4800" dirty="0"/>
            </a:br>
            <a:r>
              <a:rPr lang="en-GB" sz="4800" dirty="0"/>
              <a:t>Foundation</a:t>
            </a:r>
            <a:r>
              <a:rPr lang="en-GB" sz="4800" b="1" dirty="0" smtClean="0"/>
              <a:t> </a:t>
            </a:r>
            <a:r>
              <a:rPr lang="en-GB" sz="4800" dirty="0" smtClean="0"/>
              <a:t>course</a:t>
            </a:r>
            <a:endParaRPr lang="en-US" sz="4800" b="1" dirty="0"/>
          </a:p>
        </p:txBody>
      </p:sp>
      <p:sp>
        <p:nvSpPr>
          <p:cNvPr id="7" name="Title 2"/>
          <p:cNvSpPr>
            <a:spLocks noGrp="1"/>
          </p:cNvSpPr>
          <p:nvPr>
            <p:ph type="title" idx="4294967295"/>
          </p:nvPr>
        </p:nvSpPr>
        <p:spPr>
          <a:xfrm>
            <a:off x="1615986" y="3942957"/>
            <a:ext cx="9318744" cy="1534210"/>
          </a:xfrm>
        </p:spPr>
        <p:txBody>
          <a:bodyPr>
            <a:noAutofit/>
          </a:bodyPr>
          <a:lstStyle/>
          <a:p>
            <a:pPr algn="ctr"/>
            <a:r>
              <a:rPr lang="en-GB" sz="4800" dirty="0">
                <a:solidFill>
                  <a:srgbClr val="0070C0"/>
                </a:solidFill>
              </a:rPr>
              <a:t>How to use PRINCE2</a:t>
            </a:r>
            <a:r>
              <a:rPr lang="en-GB" sz="4800" baseline="30000" dirty="0">
                <a:solidFill>
                  <a:srgbClr val="0070C0"/>
                </a:solidFill>
              </a:rPr>
              <a:t>®</a:t>
            </a:r>
            <a:r>
              <a:rPr lang="en-GB" sz="4800" dirty="0">
                <a:solidFill>
                  <a:srgbClr val="0070C0"/>
                </a:solidFill>
              </a:rPr>
              <a:t> </a:t>
            </a:r>
            <a:r>
              <a:rPr lang="en-GB" sz="4800" dirty="0" smtClean="0">
                <a:solidFill>
                  <a:srgbClr val="0070C0"/>
                </a:solidFill>
              </a:rPr>
              <a:t/>
            </a:r>
            <a:br>
              <a:rPr lang="en-GB" sz="4800" dirty="0" smtClean="0">
                <a:solidFill>
                  <a:srgbClr val="0070C0"/>
                </a:solidFill>
              </a:rPr>
            </a:br>
            <a:r>
              <a:rPr lang="en-GB" sz="4800" dirty="0" smtClean="0">
                <a:solidFill>
                  <a:srgbClr val="0070C0"/>
                </a:solidFill>
              </a:rPr>
              <a:t>with </a:t>
            </a:r>
            <a:r>
              <a:rPr lang="en-GB" sz="4800" dirty="0">
                <a:solidFill>
                  <a:srgbClr val="0070C0"/>
                </a:solidFill>
              </a:rPr>
              <a:t>agile ways of </a:t>
            </a:r>
            <a:r>
              <a:rPr lang="en-GB" sz="4800" dirty="0" smtClean="0">
                <a:solidFill>
                  <a:srgbClr val="0070C0"/>
                </a:solidFill>
              </a:rPr>
              <a:t>working</a:t>
            </a:r>
            <a:endParaRPr lang="en-US" sz="4800" b="1" dirty="0"/>
          </a:p>
        </p:txBody>
      </p:sp>
      <p:sp>
        <p:nvSpPr>
          <p:cNvPr id="8" name="Rectangle 2"/>
          <p:cNvSpPr>
            <a:spLocks noChangeArrowheads="1"/>
          </p:cNvSpPr>
          <p:nvPr/>
        </p:nvSpPr>
        <p:spPr bwMode="auto">
          <a:xfrm>
            <a:off x="2292817" y="6401659"/>
            <a:ext cx="7656401" cy="463846"/>
          </a:xfrm>
          <a:prstGeom prst="rect">
            <a:avLst/>
          </a:prstGeom>
          <a:noFill/>
          <a:ln w="9525">
            <a:noFill/>
            <a:round/>
            <a:headEnd/>
            <a:tailEnd/>
          </a:ln>
        </p:spPr>
        <p:txBody>
          <a:bodyPr wrap="square" lIns="90000" tIns="46800" rIns="90000" bIns="46800" anchor="ctr">
            <a:spAutoFit/>
          </a:bodyPr>
          <a:lstStyle/>
          <a:p>
            <a:pPr algn="ctr"/>
            <a:r>
              <a:rPr lang="en-AU" sz="800" dirty="0">
                <a:latin typeface="Verdana" panose="020B0604030504040204" pitchFamily="34" charset="0"/>
                <a:ea typeface="Verdana" panose="020B0604030504040204" pitchFamily="34" charset="0"/>
                <a:cs typeface="Verdana" panose="020B0604030504040204" pitchFamily="34" charset="0"/>
              </a:rPr>
              <a:t>PRINCE2 and PRINCE2 Agile </a:t>
            </a:r>
            <a:r>
              <a:rPr lang="en-US" sz="800" dirty="0">
                <a:latin typeface="Verdana" panose="020B0604030504040204" pitchFamily="34" charset="0"/>
                <a:ea typeface="Verdana" panose="020B0604030504040204" pitchFamily="34" charset="0"/>
                <a:cs typeface="Verdana" panose="020B0604030504040204" pitchFamily="34" charset="0"/>
              </a:rPr>
              <a:t>are 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a:p>
            <a:pPr algn="ctr"/>
            <a:r>
              <a:rPr lang="en-US" sz="800" dirty="0" smtClean="0">
                <a:latin typeface="Verdana" panose="020B0604030504040204" pitchFamily="34" charset="0"/>
                <a:ea typeface="Verdana" panose="020B0604030504040204" pitchFamily="34" charset="0"/>
                <a:cs typeface="Verdana" panose="020B0604030504040204" pitchFamily="34" charset="0"/>
              </a:rPr>
              <a:t>This course is based </a:t>
            </a:r>
            <a:r>
              <a:rPr lang="en-US" sz="800" dirty="0">
                <a:latin typeface="Verdana" panose="020B0604030504040204" pitchFamily="34" charset="0"/>
                <a:ea typeface="Verdana" panose="020B0604030504040204" pitchFamily="34" charset="0"/>
                <a:cs typeface="Verdana" panose="020B0604030504040204" pitchFamily="34" charset="0"/>
              </a:rPr>
              <a:t>on Axelos PRINCE2 Agile materials. Material is used under license from Axelos Limited. All 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a:p>
            <a:pPr algn="ctr"/>
            <a:r>
              <a:rPr lang="en-AU" sz="800" dirty="0" smtClean="0">
                <a:latin typeface="Verdana" panose="020B0604030504040204" pitchFamily="34" charset="0"/>
                <a:ea typeface="Verdana" panose="020B0604030504040204" pitchFamily="34" charset="0"/>
                <a:cs typeface="Verdana" panose="020B0604030504040204" pitchFamily="34" charset="0"/>
              </a:rPr>
              <a:t>Parts </a:t>
            </a:r>
            <a:r>
              <a:rPr lang="en-AU" sz="800" dirty="0" smtClean="0">
                <a:latin typeface="Verdana" panose="020B0604030504040204" pitchFamily="34" charset="0"/>
                <a:ea typeface="Verdana" panose="020B0604030504040204" pitchFamily="34" charset="0"/>
                <a:cs typeface="Verdana" panose="020B0604030504040204" pitchFamily="34" charset="0"/>
              </a:rPr>
              <a:t>of this work are copyright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
        <p:nvSpPr>
          <p:cNvPr id="9"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1</a:t>
            </a:fld>
            <a:endParaRPr lang="en-GB" dirty="0"/>
          </a:p>
        </p:txBody>
      </p:sp>
    </p:spTree>
    <p:extLst>
      <p:ext uri="{BB962C8B-B14F-4D97-AF65-F5344CB8AC3E}">
        <p14:creationId xmlns:p14="http://schemas.microsoft.com/office/powerpoint/2010/main" val="398168456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a:t>
            </a:r>
            <a:r>
              <a:rPr lang="en-GB" dirty="0" err="1" smtClean="0"/>
              <a:t>DOmains</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10</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72" y="1528549"/>
            <a:ext cx="10655446" cy="4722125"/>
          </a:xfrm>
          <a:prstGeom prst="rect">
            <a:avLst/>
          </a:prstGeom>
        </p:spPr>
      </p:pic>
      <p:sp>
        <p:nvSpPr>
          <p:cNvPr id="13"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35504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669448"/>
            <a:ext cx="11014353" cy="1659796"/>
          </a:xfrm>
        </p:spPr>
        <p:txBody>
          <a:bodyPr/>
          <a:lstStyle/>
          <a:p>
            <a:r>
              <a:rPr lang="en-AU" dirty="0"/>
              <a:t>Tailoring the early management products</a:t>
            </a:r>
          </a:p>
        </p:txBody>
      </p:sp>
      <p:graphicFrame>
        <p:nvGraphicFramePr>
          <p:cNvPr id="7" name="Table 6">
            <a:extLst>
              <a:ext uri="{FF2B5EF4-FFF2-40B4-BE49-F238E27FC236}">
                <a16:creationId xmlns:a16="http://schemas.microsoft.com/office/drawing/2014/main" xmlns="" id="{146F8ACA-1D3A-4A80-91EF-9CC2D607292D}"/>
              </a:ext>
            </a:extLst>
          </p:cNvPr>
          <p:cNvGraphicFramePr>
            <a:graphicFrameLocks noGrp="1"/>
          </p:cNvGraphicFramePr>
          <p:nvPr>
            <p:extLst>
              <p:ext uri="{D42A27DB-BD31-4B8C-83A1-F6EECF244321}">
                <p14:modId xmlns:p14="http://schemas.microsoft.com/office/powerpoint/2010/main" val="3689228999"/>
              </p:ext>
            </p:extLst>
          </p:nvPr>
        </p:nvGraphicFramePr>
        <p:xfrm>
          <a:off x="392107" y="2337026"/>
          <a:ext cx="11466079" cy="3746364"/>
        </p:xfrm>
        <a:graphic>
          <a:graphicData uri="http://schemas.openxmlformats.org/drawingml/2006/table">
            <a:tbl>
              <a:tblPr firstRow="1" bandRow="1">
                <a:tableStyleId>{8799B23B-EC83-4686-B30A-512413B5E67A}</a:tableStyleId>
              </a:tblPr>
              <a:tblGrid>
                <a:gridCol w="3033481">
                  <a:extLst>
                    <a:ext uri="{9D8B030D-6E8A-4147-A177-3AD203B41FA5}">
                      <a16:colId xmlns:a16="http://schemas.microsoft.com/office/drawing/2014/main" xmlns="" val="20000"/>
                    </a:ext>
                  </a:extLst>
                </a:gridCol>
                <a:gridCol w="8432598">
                  <a:extLst>
                    <a:ext uri="{9D8B030D-6E8A-4147-A177-3AD203B41FA5}">
                      <a16:colId xmlns:a16="http://schemas.microsoft.com/office/drawing/2014/main" xmlns="" val="20001"/>
                    </a:ext>
                  </a:extLst>
                </a:gridCol>
              </a:tblGrid>
              <a:tr h="978844">
                <a:tc>
                  <a:txBody>
                    <a:bodyPr/>
                    <a:lstStyle/>
                    <a:p>
                      <a:r>
                        <a:rPr lang="en-GB" sz="2400" b="1" dirty="0"/>
                        <a:t>Project brief</a:t>
                      </a:r>
                    </a:p>
                  </a:txBody>
                  <a:tcPr marL="122355" marR="122355" marT="61178" marB="61178"/>
                </a:tc>
                <a:tc>
                  <a:txBody>
                    <a:bodyPr/>
                    <a:lstStyle/>
                    <a:p>
                      <a:r>
                        <a:rPr lang="en-GB" sz="1900" b="0" dirty="0"/>
                        <a:t>Likely to be informal. Project</a:t>
                      </a:r>
                      <a:r>
                        <a:rPr lang="en-GB" sz="1900" b="0" baseline="0" dirty="0"/>
                        <a:t> definition more outcome based. Impact of frequent delivery considered. Lean </a:t>
                      </a:r>
                      <a:r>
                        <a:rPr lang="en-GB" sz="1900" b="0" baseline="0" dirty="0" err="1"/>
                        <a:t>startup</a:t>
                      </a:r>
                      <a:r>
                        <a:rPr lang="en-GB" sz="1900" b="0" baseline="0" dirty="0"/>
                        <a:t> and MVP. Includes the project approach that will discuss the use and benefit of agile </a:t>
                      </a:r>
                      <a:r>
                        <a:rPr lang="en-GB" sz="1900" b="0" baseline="0" dirty="0" smtClean="0"/>
                        <a:t>working.</a:t>
                      </a:r>
                      <a:endParaRPr lang="en-GB" sz="1900" b="0" dirty="0"/>
                    </a:p>
                  </a:txBody>
                  <a:tcPr marL="122355" marR="122355" marT="61178" marB="61178"/>
                </a:tc>
                <a:extLst>
                  <a:ext uri="{0D108BD9-81ED-4DB2-BD59-A6C34878D82A}">
                    <a16:rowId xmlns:a16="http://schemas.microsoft.com/office/drawing/2014/main" xmlns="" val="10000"/>
                  </a:ext>
                </a:extLst>
              </a:tr>
              <a:tr h="731536">
                <a:tc>
                  <a:txBody>
                    <a:bodyPr/>
                    <a:lstStyle/>
                    <a:p>
                      <a:r>
                        <a:rPr lang="en-GB" sz="2400" b="1" dirty="0"/>
                        <a:t>Business</a:t>
                      </a:r>
                      <a:r>
                        <a:rPr lang="en-GB" sz="2400" b="1" baseline="0" dirty="0"/>
                        <a:t> case</a:t>
                      </a:r>
                      <a:endParaRPr lang="en-GB" sz="2400" b="1" dirty="0"/>
                    </a:p>
                  </a:txBody>
                  <a:tcPr marL="122355" marR="122355" marT="61178" marB="61178"/>
                </a:tc>
                <a:tc>
                  <a:txBody>
                    <a:bodyPr/>
                    <a:lstStyle/>
                    <a:p>
                      <a:r>
                        <a:rPr lang="en-GB" sz="1900" b="0" dirty="0"/>
                        <a:t>Impact of flexing amount delivered considered. MVP identified.</a:t>
                      </a:r>
                      <a:r>
                        <a:rPr lang="en-GB" sz="1900" b="0" baseline="0" dirty="0"/>
                        <a:t> Best case / worst case described in terms of amount delivered. </a:t>
                      </a:r>
                    </a:p>
                  </a:txBody>
                  <a:tcPr marL="122355" marR="122355" marT="61178" marB="61178"/>
                </a:tc>
                <a:extLst>
                  <a:ext uri="{0D108BD9-81ED-4DB2-BD59-A6C34878D82A}">
                    <a16:rowId xmlns:a16="http://schemas.microsoft.com/office/drawing/2014/main" xmlns="" val="10001"/>
                  </a:ext>
                </a:extLst>
              </a:tr>
              <a:tr h="1032756">
                <a:tc>
                  <a:txBody>
                    <a:bodyPr/>
                    <a:lstStyle/>
                    <a:p>
                      <a:r>
                        <a:rPr lang="en-GB" sz="2400" b="1" dirty="0"/>
                        <a:t>Project product</a:t>
                      </a:r>
                      <a:r>
                        <a:rPr lang="en-GB" sz="2400" b="1" baseline="0" dirty="0"/>
                        <a:t> </a:t>
                      </a:r>
                    </a:p>
                    <a:p>
                      <a:r>
                        <a:rPr lang="en-GB" sz="2400" b="1" baseline="0" dirty="0"/>
                        <a:t>description</a:t>
                      </a:r>
                      <a:endParaRPr lang="en-GB" sz="2400" b="1" dirty="0"/>
                    </a:p>
                  </a:txBody>
                  <a:tcPr marL="122355" marR="122355" marT="61178" marB="61178"/>
                </a:tc>
                <a:tc>
                  <a:txBody>
                    <a:bodyPr/>
                    <a:lstStyle/>
                    <a:p>
                      <a:r>
                        <a:rPr lang="en-GB" sz="1900" b="0" dirty="0"/>
                        <a:t>Focus on outcome desired.</a:t>
                      </a:r>
                      <a:r>
                        <a:rPr lang="en-GB" sz="1900" b="0" baseline="0" dirty="0"/>
                        <a:t> Created as part of a workshop. Composition (major products) might be similar to epics. Creation of the product </a:t>
                      </a:r>
                      <a:r>
                        <a:rPr lang="en-GB" sz="1900" b="0" baseline="0" dirty="0" smtClean="0"/>
                        <a:t>backlog.</a:t>
                      </a:r>
                      <a:endParaRPr lang="en-GB" sz="1900" b="0" dirty="0"/>
                    </a:p>
                  </a:txBody>
                  <a:tcPr marL="122355" marR="122355" marT="61178" marB="61178"/>
                </a:tc>
                <a:extLst>
                  <a:ext uri="{0D108BD9-81ED-4DB2-BD59-A6C34878D82A}">
                    <a16:rowId xmlns:a16="http://schemas.microsoft.com/office/drawing/2014/main" xmlns="" val="10002"/>
                  </a:ext>
                </a:extLst>
              </a:tr>
              <a:tr h="978844">
                <a:tc>
                  <a:txBody>
                    <a:bodyPr/>
                    <a:lstStyle/>
                    <a:p>
                      <a:r>
                        <a:rPr lang="en-GB" sz="2400" b="1" dirty="0"/>
                        <a:t>Project initiation </a:t>
                      </a:r>
                      <a:r>
                        <a:rPr lang="en-GB" sz="2400" b="1" dirty="0" smtClean="0"/>
                        <a:t>documentation (set)</a:t>
                      </a:r>
                      <a:endParaRPr lang="en-GB" sz="2400" b="1" dirty="0"/>
                    </a:p>
                  </a:txBody>
                  <a:tcPr marL="122355" marR="122355" marT="61178" marB="61178"/>
                </a:tc>
                <a:tc>
                  <a:txBody>
                    <a:bodyPr/>
                    <a:lstStyle/>
                    <a:p>
                      <a:r>
                        <a:rPr lang="en-GB" sz="1900" b="0" dirty="0"/>
                        <a:t>Enough and no more. May exist as an information radiator. Plan</a:t>
                      </a:r>
                      <a:r>
                        <a:rPr lang="en-GB" sz="1900" b="0" baseline="0" dirty="0"/>
                        <a:t> the frequency of releases. Write a definition of done. Map PRINCE2 and agile roles. Describe the tailoring undertaken.</a:t>
                      </a:r>
                      <a:endParaRPr lang="en-GB" sz="1900" b="0" dirty="0"/>
                    </a:p>
                  </a:txBody>
                  <a:tcPr marL="122355" marR="122355" marT="61178" marB="61178"/>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2"/>
          </p:nvPr>
        </p:nvSpPr>
        <p:spPr/>
        <p:txBody>
          <a:bodyPr/>
          <a:lstStyle/>
          <a:p>
            <a:fld id="{40B12B77-50B0-4444-BE68-9A2AC473F5F8}" type="slidenum">
              <a:rPr lang="en-GB" smtClean="0"/>
              <a:t>100</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11" y="1783724"/>
            <a:ext cx="5218112" cy="324000"/>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801870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684387"/>
            <a:ext cx="10515600" cy="1325563"/>
          </a:xfrm>
        </p:spPr>
        <p:txBody>
          <a:bodyPr/>
          <a:lstStyle/>
          <a:p>
            <a:r>
              <a:rPr lang="en-GB" dirty="0"/>
              <a:t>Tailoring controlling a stage and managing product delivery processes</a:t>
            </a:r>
          </a:p>
        </p:txBody>
      </p:sp>
      <p:sp>
        <p:nvSpPr>
          <p:cNvPr id="3" name="Content Placeholder 2"/>
          <p:cNvSpPr>
            <a:spLocks noGrp="1"/>
          </p:cNvSpPr>
          <p:nvPr>
            <p:ph idx="1"/>
          </p:nvPr>
        </p:nvSpPr>
        <p:spPr>
          <a:xfrm>
            <a:off x="345354" y="2005012"/>
            <a:ext cx="8580931" cy="4351338"/>
          </a:xfrm>
        </p:spPr>
        <p:txBody>
          <a:bodyPr>
            <a:noAutofit/>
          </a:bodyPr>
          <a:lstStyle/>
          <a:p>
            <a:r>
              <a:rPr lang="en-GB" sz="2000" dirty="0">
                <a:solidFill>
                  <a:schemeClr val="bg1">
                    <a:lumMod val="50000"/>
                  </a:schemeClr>
                </a:solidFill>
              </a:rPr>
              <a:t>Stages made up of timeboxes</a:t>
            </a:r>
          </a:p>
          <a:p>
            <a:pPr lvl="1"/>
            <a:r>
              <a:rPr lang="en-GB" sz="2000" dirty="0">
                <a:solidFill>
                  <a:schemeClr val="bg1">
                    <a:lumMod val="50000"/>
                  </a:schemeClr>
                </a:solidFill>
              </a:rPr>
              <a:t>Releases and sprints, features to enable benefits</a:t>
            </a:r>
          </a:p>
          <a:p>
            <a:r>
              <a:rPr lang="en-GB" sz="2000" dirty="0">
                <a:solidFill>
                  <a:schemeClr val="bg1">
                    <a:lumMod val="50000"/>
                  </a:schemeClr>
                </a:solidFill>
              </a:rPr>
              <a:t>Team-based collaboration</a:t>
            </a:r>
          </a:p>
          <a:p>
            <a:pPr lvl="1"/>
            <a:r>
              <a:rPr lang="en-GB" sz="2000" dirty="0">
                <a:solidFill>
                  <a:schemeClr val="bg1">
                    <a:lumMod val="50000"/>
                  </a:schemeClr>
                </a:solidFill>
              </a:rPr>
              <a:t>Planning, estimating, flexible work packages </a:t>
            </a:r>
          </a:p>
          <a:p>
            <a:r>
              <a:rPr lang="en-GB" sz="2000" dirty="0">
                <a:solidFill>
                  <a:schemeClr val="bg1">
                    <a:lumMod val="50000"/>
                  </a:schemeClr>
                </a:solidFill>
              </a:rPr>
              <a:t>Reporting and communication, issues and risks</a:t>
            </a:r>
          </a:p>
          <a:p>
            <a:pPr lvl="1"/>
            <a:r>
              <a:rPr lang="en-GB" sz="2000" dirty="0">
                <a:solidFill>
                  <a:schemeClr val="bg1">
                    <a:lumMod val="50000"/>
                  </a:schemeClr>
                </a:solidFill>
              </a:rPr>
              <a:t>Stand-ups, information radiators, burn charts, sprint demos</a:t>
            </a:r>
          </a:p>
          <a:p>
            <a:pPr lvl="1"/>
            <a:r>
              <a:rPr lang="en-GB" sz="2000" dirty="0">
                <a:solidFill>
                  <a:schemeClr val="bg1">
                    <a:lumMod val="50000"/>
                  </a:schemeClr>
                </a:solidFill>
              </a:rPr>
              <a:t>Blockers and impediments, agile assessment guides risk </a:t>
            </a:r>
            <a:r>
              <a:rPr lang="en-GB" sz="2000" dirty="0" smtClean="0">
                <a:solidFill>
                  <a:schemeClr val="bg1">
                    <a:lumMod val="50000"/>
                  </a:schemeClr>
                </a:solidFill>
              </a:rPr>
              <a:t>management</a:t>
            </a:r>
            <a:endParaRPr lang="en-GB" sz="2000" dirty="0">
              <a:solidFill>
                <a:schemeClr val="bg1">
                  <a:lumMod val="50000"/>
                </a:schemeClr>
              </a:solidFill>
            </a:endParaRPr>
          </a:p>
          <a:p>
            <a:r>
              <a:rPr lang="en-GB" sz="2000" dirty="0">
                <a:solidFill>
                  <a:schemeClr val="bg1">
                    <a:lumMod val="50000"/>
                  </a:schemeClr>
                </a:solidFill>
              </a:rPr>
              <a:t>Control focusses on what is being delivered</a:t>
            </a:r>
          </a:p>
          <a:p>
            <a:pPr lvl="1"/>
            <a:r>
              <a:rPr lang="en-GB" sz="2000" dirty="0">
                <a:solidFill>
                  <a:schemeClr val="bg1">
                    <a:lumMod val="50000"/>
                  </a:schemeClr>
                </a:solidFill>
              </a:rPr>
              <a:t>Scope and Quality criteria</a:t>
            </a:r>
          </a:p>
        </p:txBody>
      </p:sp>
      <p:sp>
        <p:nvSpPr>
          <p:cNvPr id="8" name="Slide Number Placeholder 7"/>
          <p:cNvSpPr>
            <a:spLocks noGrp="1"/>
          </p:cNvSpPr>
          <p:nvPr>
            <p:ph type="sldNum" sz="quarter" idx="12"/>
          </p:nvPr>
        </p:nvSpPr>
        <p:spPr/>
        <p:txBody>
          <a:bodyPr/>
          <a:lstStyle/>
          <a:p>
            <a:fld id="{40B12B77-50B0-4444-BE68-9A2AC473F5F8}" type="slidenum">
              <a:rPr lang="en-GB" smtClean="0"/>
              <a:t>101</a:t>
            </a:fld>
            <a:endParaRPr lang="en-GB"/>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7265123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677068"/>
            <a:ext cx="10515600" cy="1325563"/>
          </a:xfrm>
        </p:spPr>
        <p:txBody>
          <a:bodyPr/>
          <a:lstStyle/>
          <a:p>
            <a:r>
              <a:rPr lang="en-GB" dirty="0" smtClean="0"/>
              <a:t>Tailoring the stage management products</a:t>
            </a:r>
            <a:endParaRPr lang="en-GB" dirty="0"/>
          </a:p>
        </p:txBody>
      </p:sp>
      <p:graphicFrame>
        <p:nvGraphicFramePr>
          <p:cNvPr id="7" name="Table 6">
            <a:extLst>
              <a:ext uri="{FF2B5EF4-FFF2-40B4-BE49-F238E27FC236}">
                <a16:creationId xmlns:a16="http://schemas.microsoft.com/office/drawing/2014/main" xmlns="" id="{0E2129F2-D5CB-4044-A0B9-B5289456C1A9}"/>
              </a:ext>
            </a:extLst>
          </p:cNvPr>
          <p:cNvGraphicFramePr>
            <a:graphicFrameLocks noGrp="1"/>
          </p:cNvGraphicFramePr>
          <p:nvPr>
            <p:extLst>
              <p:ext uri="{D42A27DB-BD31-4B8C-83A1-F6EECF244321}">
                <p14:modId xmlns:p14="http://schemas.microsoft.com/office/powerpoint/2010/main" val="1337223240"/>
              </p:ext>
            </p:extLst>
          </p:nvPr>
        </p:nvGraphicFramePr>
        <p:xfrm>
          <a:off x="467544" y="2102718"/>
          <a:ext cx="11275636" cy="3307483"/>
        </p:xfrm>
        <a:graphic>
          <a:graphicData uri="http://schemas.openxmlformats.org/drawingml/2006/table">
            <a:tbl>
              <a:tblPr firstRow="1" bandRow="1">
                <a:tableStyleId>{0E3FDE45-AF77-4B5C-9715-49D594BDF05E}</a:tableStyleId>
              </a:tblPr>
              <a:tblGrid>
                <a:gridCol w="3165091">
                  <a:extLst>
                    <a:ext uri="{9D8B030D-6E8A-4147-A177-3AD203B41FA5}">
                      <a16:colId xmlns:a16="http://schemas.microsoft.com/office/drawing/2014/main" xmlns="" val="20000"/>
                    </a:ext>
                  </a:extLst>
                </a:gridCol>
                <a:gridCol w="8110545">
                  <a:extLst>
                    <a:ext uri="{9D8B030D-6E8A-4147-A177-3AD203B41FA5}">
                      <a16:colId xmlns:a16="http://schemas.microsoft.com/office/drawing/2014/main" xmlns="" val="20001"/>
                    </a:ext>
                  </a:extLst>
                </a:gridCol>
              </a:tblGrid>
              <a:tr h="1297873">
                <a:tc>
                  <a:txBody>
                    <a:bodyPr/>
                    <a:lstStyle/>
                    <a:p>
                      <a:r>
                        <a:rPr lang="en-GB" sz="2500" b="1" dirty="0"/>
                        <a:t>Work package</a:t>
                      </a:r>
                    </a:p>
                  </a:txBody>
                  <a:tcPr marL="125601" marR="125601" marT="62800" marB="62800"/>
                </a:tc>
                <a:tc>
                  <a:txBody>
                    <a:bodyPr/>
                    <a:lstStyle/>
                    <a:p>
                      <a:r>
                        <a:rPr lang="en-GB" sz="1900" b="0" dirty="0"/>
                        <a:t>A vital</a:t>
                      </a:r>
                      <a:r>
                        <a:rPr lang="en-GB" sz="1900" b="0" baseline="0" dirty="0"/>
                        <a:t> interface. Brings PRINCE2 and agile working together.</a:t>
                      </a:r>
                      <a:endParaRPr lang="en-GB" sz="1900" b="0" dirty="0"/>
                    </a:p>
                    <a:p>
                      <a:r>
                        <a:rPr lang="en-GB" sz="1900" b="0" dirty="0"/>
                        <a:t>Collaboratively defined. A clear safe boundary of control. Also space</a:t>
                      </a:r>
                      <a:r>
                        <a:rPr lang="en-GB" sz="1900" b="0" baseline="0" dirty="0"/>
                        <a:t> to e</a:t>
                      </a:r>
                      <a:r>
                        <a:rPr lang="en-GB" sz="1900" b="0" dirty="0"/>
                        <a:t>mpower teams to self-organise and enable rich communication. </a:t>
                      </a:r>
                    </a:p>
                    <a:p>
                      <a:r>
                        <a:rPr lang="en-GB" sz="1900" b="0" dirty="0"/>
                        <a:t>May include one</a:t>
                      </a:r>
                      <a:r>
                        <a:rPr lang="en-GB" sz="1900" b="0" baseline="0" dirty="0"/>
                        <a:t> or more releases or </a:t>
                      </a:r>
                      <a:r>
                        <a:rPr lang="en-GB" sz="1900" b="0" baseline="0" dirty="0" smtClean="0"/>
                        <a:t>sprints.</a:t>
                      </a:r>
                      <a:endParaRPr lang="en-GB" sz="1900" b="0" dirty="0"/>
                    </a:p>
                  </a:txBody>
                  <a:tcPr marL="125601" marR="125601" marT="62800" marB="62800"/>
                </a:tc>
                <a:extLst>
                  <a:ext uri="{0D108BD9-81ED-4DB2-BD59-A6C34878D82A}">
                    <a16:rowId xmlns:a16="http://schemas.microsoft.com/office/drawing/2014/main" xmlns="" val="10000"/>
                  </a:ext>
                </a:extLst>
              </a:tr>
              <a:tr h="1004805">
                <a:tc>
                  <a:txBody>
                    <a:bodyPr/>
                    <a:lstStyle/>
                    <a:p>
                      <a:r>
                        <a:rPr lang="en-GB" sz="2500" b="1" dirty="0"/>
                        <a:t>Highlight report</a:t>
                      </a:r>
                    </a:p>
                  </a:txBody>
                  <a:tcPr marL="125601" marR="125601" marT="62800" marB="62800"/>
                </a:tc>
                <a:tc>
                  <a:txBody>
                    <a:bodyPr/>
                    <a:lstStyle/>
                    <a:p>
                      <a:r>
                        <a:rPr lang="en-GB" sz="1900" b="0" dirty="0"/>
                        <a:t>Important yet likely to be informal. Contains information on releases and sprints and benefits enabled. Could be in the form of an information radiator and/or burn </a:t>
                      </a:r>
                      <a:r>
                        <a:rPr lang="en-GB" sz="1900" b="0" dirty="0" smtClean="0"/>
                        <a:t>chart.</a:t>
                      </a:r>
                      <a:endParaRPr lang="en-GB" sz="1900" b="0" dirty="0"/>
                    </a:p>
                  </a:txBody>
                  <a:tcPr marL="125601" marR="125601" marT="62800" marB="62800"/>
                </a:tc>
                <a:extLst>
                  <a:ext uri="{0D108BD9-81ED-4DB2-BD59-A6C34878D82A}">
                    <a16:rowId xmlns:a16="http://schemas.microsoft.com/office/drawing/2014/main" xmlns="" val="10001"/>
                  </a:ext>
                </a:extLst>
              </a:tr>
              <a:tr h="1004805">
                <a:tc>
                  <a:txBody>
                    <a:bodyPr/>
                    <a:lstStyle/>
                    <a:p>
                      <a:r>
                        <a:rPr lang="en-GB" sz="2500" b="1" dirty="0"/>
                        <a:t>Checkpoint report</a:t>
                      </a:r>
                    </a:p>
                  </a:txBody>
                  <a:tcPr marL="125601" marR="125601" marT="62800" marB="62800"/>
                </a:tc>
                <a:tc>
                  <a:txBody>
                    <a:bodyPr/>
                    <a:lstStyle/>
                    <a:p>
                      <a:r>
                        <a:rPr lang="en-GB" sz="1900" b="0" dirty="0"/>
                        <a:t>Could be replaced by the daily stand-up</a:t>
                      </a:r>
                      <a:r>
                        <a:rPr lang="en-GB" sz="1900" b="0" baseline="0" dirty="0"/>
                        <a:t> but must not change the stand-up to “reporting to...”. Could be in the form of an information radiator and/or burn </a:t>
                      </a:r>
                      <a:r>
                        <a:rPr lang="en-GB" sz="1900" b="0" baseline="0" dirty="0" smtClean="0"/>
                        <a:t>chart.</a:t>
                      </a:r>
                      <a:endParaRPr lang="en-GB" sz="1900" b="0" dirty="0"/>
                    </a:p>
                  </a:txBody>
                  <a:tcPr marL="125601" marR="125601" marT="62800" marB="6280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2"/>
          </p:nvPr>
        </p:nvSpPr>
        <p:spPr/>
        <p:txBody>
          <a:bodyPr/>
          <a:lstStyle/>
          <a:p>
            <a:fld id="{40B12B77-50B0-4444-BE68-9A2AC473F5F8}" type="slidenum">
              <a:rPr lang="en-GB" smtClean="0"/>
              <a:t>102</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17" y="1614111"/>
            <a:ext cx="5848189" cy="324000"/>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4465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Tailoring managing a stage boundary process</a:t>
            </a:r>
          </a:p>
        </p:txBody>
      </p:sp>
      <p:pic>
        <p:nvPicPr>
          <p:cNvPr id="5" name="Picture 2" descr="C:\Users\HIC\AppData\Local\Microsoft\Windows\Temporary Internet Files\Content.IE5\03A0F0ON\Finish_thumb[1].jpg">
            <a:extLst>
              <a:ext uri="{FF2B5EF4-FFF2-40B4-BE49-F238E27FC236}">
                <a16:creationId xmlns:a16="http://schemas.microsoft.com/office/drawing/2014/main" xmlns="" id="{3641732F-4A82-43CE-8AE2-D6D9BFDB5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40" y="1486069"/>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3">
            <a:extLst>
              <a:ext uri="{FF2B5EF4-FFF2-40B4-BE49-F238E27FC236}">
                <a16:creationId xmlns:a16="http://schemas.microsoft.com/office/drawing/2014/main" xmlns="" id="{33BBA5AC-6D0F-4BF0-998E-48129C697ADE}"/>
              </a:ext>
            </a:extLst>
          </p:cNvPr>
          <p:cNvSpPr>
            <a:spLocks noChangeAspect="1"/>
          </p:cNvSpPr>
          <p:nvPr/>
        </p:nvSpPr>
        <p:spPr>
          <a:xfrm>
            <a:off x="7312240" y="1642948"/>
            <a:ext cx="733808" cy="9721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8">
            <a:extLst>
              <a:ext uri="{FF2B5EF4-FFF2-40B4-BE49-F238E27FC236}">
                <a16:creationId xmlns:a16="http://schemas.microsoft.com/office/drawing/2014/main" xmlns="" id="{120A74CF-7D91-4879-A4D0-90454A793FCF}"/>
              </a:ext>
            </a:extLst>
          </p:cNvPr>
          <p:cNvSpPr>
            <a:spLocks noChangeAspect="1"/>
          </p:cNvSpPr>
          <p:nvPr/>
        </p:nvSpPr>
        <p:spPr>
          <a:xfrm rot="10800000">
            <a:off x="4618892" y="1642948"/>
            <a:ext cx="733808" cy="9721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xmlns="" id="{4169D963-5903-40DE-A252-94A20A493831}"/>
              </a:ext>
            </a:extLst>
          </p:cNvPr>
          <p:cNvSpPr>
            <a:spLocks noGrp="1"/>
          </p:cNvSpPr>
          <p:nvPr>
            <p:ph idx="1"/>
          </p:nvPr>
        </p:nvSpPr>
        <p:spPr>
          <a:xfrm>
            <a:off x="345355" y="1823980"/>
            <a:ext cx="2923625" cy="4351338"/>
          </a:xfrm>
        </p:spPr>
        <p:txBody>
          <a:bodyPr>
            <a:normAutofit/>
          </a:bodyPr>
          <a:lstStyle/>
          <a:p>
            <a:pPr marL="0" indent="0">
              <a:buNone/>
            </a:pPr>
            <a:r>
              <a:rPr lang="en-GB" sz="2000" b="1" dirty="0">
                <a:solidFill>
                  <a:srgbClr val="4C4383"/>
                </a:solidFill>
              </a:rPr>
              <a:t>Look Back</a:t>
            </a:r>
          </a:p>
          <a:p>
            <a:r>
              <a:rPr lang="en-GB" sz="2000" dirty="0">
                <a:solidFill>
                  <a:schemeClr val="bg1">
                    <a:lumMod val="50000"/>
                  </a:schemeClr>
                </a:solidFill>
              </a:rPr>
              <a:t>How did we do? </a:t>
            </a:r>
          </a:p>
          <a:p>
            <a:r>
              <a:rPr lang="en-GB" sz="2000" dirty="0">
                <a:solidFill>
                  <a:schemeClr val="bg1">
                    <a:lumMod val="50000"/>
                  </a:schemeClr>
                </a:solidFill>
              </a:rPr>
              <a:t>How much delivered? </a:t>
            </a:r>
          </a:p>
          <a:p>
            <a:r>
              <a:rPr lang="en-GB" sz="2000" dirty="0">
                <a:solidFill>
                  <a:schemeClr val="bg1">
                    <a:lumMod val="50000"/>
                  </a:schemeClr>
                </a:solidFill>
              </a:rPr>
              <a:t>What quality? </a:t>
            </a:r>
          </a:p>
          <a:p>
            <a:r>
              <a:rPr lang="en-GB" sz="2000" dirty="0">
                <a:solidFill>
                  <a:schemeClr val="bg1">
                    <a:lumMod val="50000"/>
                  </a:schemeClr>
                </a:solidFill>
              </a:rPr>
              <a:t>Benefit delivered? </a:t>
            </a:r>
          </a:p>
          <a:p>
            <a:r>
              <a:rPr lang="en-GB" sz="2000" dirty="0">
                <a:solidFill>
                  <a:schemeClr val="bg1">
                    <a:lumMod val="50000"/>
                  </a:schemeClr>
                </a:solidFill>
              </a:rPr>
              <a:t>Process working well? </a:t>
            </a:r>
          </a:p>
          <a:p>
            <a:r>
              <a:rPr lang="en-GB" sz="2000" dirty="0">
                <a:solidFill>
                  <a:srgbClr val="00B0F0"/>
                </a:solidFill>
              </a:rPr>
              <a:t>Release reviews and retrospectives?</a:t>
            </a:r>
          </a:p>
        </p:txBody>
      </p:sp>
      <p:sp>
        <p:nvSpPr>
          <p:cNvPr id="11" name="Content Placeholder 2">
            <a:extLst>
              <a:ext uri="{FF2B5EF4-FFF2-40B4-BE49-F238E27FC236}">
                <a16:creationId xmlns:a16="http://schemas.microsoft.com/office/drawing/2014/main" xmlns="" id="{09836070-F0C5-4C08-AE97-226607827CF2}"/>
              </a:ext>
            </a:extLst>
          </p:cNvPr>
          <p:cNvSpPr txBox="1">
            <a:spLocks/>
          </p:cNvSpPr>
          <p:nvPr/>
        </p:nvSpPr>
        <p:spPr>
          <a:xfrm>
            <a:off x="9027491" y="1823980"/>
            <a:ext cx="2923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4C4383"/>
              </a:buClr>
              <a:buFont typeface="Trebuchet MS" panose="020B0603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4C4383"/>
              </a:buClr>
              <a:buFont typeface="Trebuchet MS" panose="020B0603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4C4383"/>
              </a:buClr>
              <a:buFont typeface="Trebuchet MS" panose="020B0603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4C4383"/>
                </a:solidFill>
              </a:rPr>
              <a:t>Look Forward</a:t>
            </a:r>
          </a:p>
          <a:p>
            <a:r>
              <a:rPr lang="en-GB" sz="2000" dirty="0">
                <a:solidFill>
                  <a:schemeClr val="bg1">
                    <a:lumMod val="50000"/>
                  </a:schemeClr>
                </a:solidFill>
              </a:rPr>
              <a:t>Plan the next stage,  </a:t>
            </a:r>
            <a:r>
              <a:rPr lang="en-GB" sz="2000" b="1" dirty="0">
                <a:solidFill>
                  <a:srgbClr val="00B0F0"/>
                </a:solidFill>
              </a:rPr>
              <a:t>releases and sprints</a:t>
            </a:r>
          </a:p>
          <a:p>
            <a:r>
              <a:rPr lang="en-GB" sz="2000" dirty="0">
                <a:solidFill>
                  <a:srgbClr val="00B0F0"/>
                </a:solidFill>
              </a:rPr>
              <a:t>Review product and release backlogs</a:t>
            </a:r>
          </a:p>
          <a:p>
            <a:r>
              <a:rPr lang="en-GB" sz="2000" dirty="0">
                <a:solidFill>
                  <a:srgbClr val="00B0F0"/>
                </a:solidFill>
              </a:rPr>
              <a:t>Release planning</a:t>
            </a:r>
          </a:p>
        </p:txBody>
      </p:sp>
      <p:sp>
        <p:nvSpPr>
          <p:cNvPr id="12" name="Content Placeholder 2">
            <a:extLst>
              <a:ext uri="{FF2B5EF4-FFF2-40B4-BE49-F238E27FC236}">
                <a16:creationId xmlns:a16="http://schemas.microsoft.com/office/drawing/2014/main" xmlns="" id="{AFCD5234-933C-429C-B136-21F784716A01}"/>
              </a:ext>
            </a:extLst>
          </p:cNvPr>
          <p:cNvSpPr txBox="1">
            <a:spLocks/>
          </p:cNvSpPr>
          <p:nvPr/>
        </p:nvSpPr>
        <p:spPr>
          <a:xfrm>
            <a:off x="4618892" y="3352799"/>
            <a:ext cx="3491497" cy="23926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4C4383"/>
              </a:buClr>
              <a:buFont typeface="Trebuchet MS" panose="020B0603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4C4383"/>
              </a:buClr>
              <a:buFont typeface="Trebuchet MS" panose="020B0603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4C4383"/>
              </a:buClr>
              <a:buFont typeface="Trebuchet MS" panose="020B0603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4C4383"/>
                </a:solidFill>
              </a:rPr>
              <a:t>Look at the big picture</a:t>
            </a:r>
          </a:p>
          <a:p>
            <a:r>
              <a:rPr lang="en-GB" sz="2000" dirty="0">
                <a:solidFill>
                  <a:schemeClr val="bg1">
                    <a:lumMod val="50000"/>
                  </a:schemeClr>
                </a:solidFill>
              </a:rPr>
              <a:t>Review the business case</a:t>
            </a:r>
          </a:p>
          <a:p>
            <a:r>
              <a:rPr lang="en-GB" sz="2000" dirty="0">
                <a:solidFill>
                  <a:schemeClr val="bg1">
                    <a:lumMod val="50000"/>
                  </a:schemeClr>
                </a:solidFill>
              </a:rPr>
              <a:t>Review the project plan</a:t>
            </a:r>
          </a:p>
          <a:p>
            <a:r>
              <a:rPr lang="en-GB" sz="2000" dirty="0">
                <a:solidFill>
                  <a:srgbClr val="00B0F0"/>
                </a:solidFill>
              </a:rPr>
              <a:t>Review the performance of agile</a:t>
            </a:r>
          </a:p>
          <a:p>
            <a:r>
              <a:rPr lang="en-GB" sz="2000" dirty="0">
                <a:solidFill>
                  <a:schemeClr val="bg1">
                    <a:lumMod val="50000"/>
                  </a:schemeClr>
                </a:solidFill>
              </a:rPr>
              <a:t>Decide </a:t>
            </a:r>
            <a:r>
              <a:rPr lang="en-GB" sz="2000" dirty="0" smtClean="0">
                <a:solidFill>
                  <a:schemeClr val="bg1">
                    <a:lumMod val="50000"/>
                  </a:schemeClr>
                </a:solidFill>
              </a:rPr>
              <a:t>whether to continue</a:t>
            </a:r>
            <a:r>
              <a:rPr lang="en-GB" sz="2000" dirty="0">
                <a:solidFill>
                  <a:schemeClr val="bg1">
                    <a:lumMod val="50000"/>
                  </a:schemeClr>
                </a:solidFill>
              </a:rPr>
              <a:t>?</a:t>
            </a:r>
          </a:p>
        </p:txBody>
      </p:sp>
      <p:sp>
        <p:nvSpPr>
          <p:cNvPr id="3" name="Slide Number Placeholder 2"/>
          <p:cNvSpPr>
            <a:spLocks noGrp="1"/>
          </p:cNvSpPr>
          <p:nvPr>
            <p:ph type="sldNum" sz="quarter" idx="12"/>
          </p:nvPr>
        </p:nvSpPr>
        <p:spPr/>
        <p:txBody>
          <a:bodyPr/>
          <a:lstStyle/>
          <a:p>
            <a:fld id="{40B12B77-50B0-4444-BE68-9A2AC473F5F8}" type="slidenum">
              <a:rPr lang="en-GB" smtClean="0"/>
              <a:t>103</a:t>
            </a:fld>
            <a:endParaRPr lang="en-GB"/>
          </a:p>
        </p:txBody>
      </p:sp>
      <p:sp>
        <p:nvSpPr>
          <p:cNvPr id="13"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07223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Tailoring closing a project process</a:t>
            </a:r>
          </a:p>
        </p:txBody>
      </p:sp>
      <p:pic>
        <p:nvPicPr>
          <p:cNvPr id="5" name="Picture 2" descr="C:\Users\HIC\AppData\Local\Microsoft\Windows\Temporary Internet Files\Content.IE5\03A0F0ON\Finish_thumb[1].jpg">
            <a:extLst>
              <a:ext uri="{FF2B5EF4-FFF2-40B4-BE49-F238E27FC236}">
                <a16:creationId xmlns:a16="http://schemas.microsoft.com/office/drawing/2014/main" xmlns="" id="{3641732F-4A82-43CE-8AE2-D6D9BFDB5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40" y="1486069"/>
            <a:ext cx="1714500" cy="1285875"/>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3">
            <a:extLst>
              <a:ext uri="{FF2B5EF4-FFF2-40B4-BE49-F238E27FC236}">
                <a16:creationId xmlns:a16="http://schemas.microsoft.com/office/drawing/2014/main" xmlns="" id="{33BBA5AC-6D0F-4BF0-998E-48129C697ADE}"/>
              </a:ext>
            </a:extLst>
          </p:cNvPr>
          <p:cNvSpPr>
            <a:spLocks noChangeAspect="1"/>
          </p:cNvSpPr>
          <p:nvPr/>
        </p:nvSpPr>
        <p:spPr>
          <a:xfrm>
            <a:off x="7312240" y="1642948"/>
            <a:ext cx="733808" cy="9721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8">
            <a:extLst>
              <a:ext uri="{FF2B5EF4-FFF2-40B4-BE49-F238E27FC236}">
                <a16:creationId xmlns:a16="http://schemas.microsoft.com/office/drawing/2014/main" xmlns="" id="{120A74CF-7D91-4879-A4D0-90454A793FCF}"/>
              </a:ext>
            </a:extLst>
          </p:cNvPr>
          <p:cNvSpPr>
            <a:spLocks noChangeAspect="1"/>
          </p:cNvSpPr>
          <p:nvPr/>
        </p:nvSpPr>
        <p:spPr>
          <a:xfrm rot="10800000">
            <a:off x="4618892" y="1642948"/>
            <a:ext cx="733808" cy="97211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xmlns="" id="{4169D963-5903-40DE-A252-94A20A493831}"/>
              </a:ext>
            </a:extLst>
          </p:cNvPr>
          <p:cNvSpPr>
            <a:spLocks noGrp="1"/>
          </p:cNvSpPr>
          <p:nvPr>
            <p:ph idx="1"/>
          </p:nvPr>
        </p:nvSpPr>
        <p:spPr>
          <a:xfrm>
            <a:off x="345355" y="1823980"/>
            <a:ext cx="2923625" cy="4351338"/>
          </a:xfrm>
        </p:spPr>
        <p:txBody>
          <a:bodyPr>
            <a:normAutofit/>
          </a:bodyPr>
          <a:lstStyle/>
          <a:p>
            <a:pPr marL="0" indent="0">
              <a:buNone/>
            </a:pPr>
            <a:r>
              <a:rPr lang="en-GB" sz="2000" b="1" dirty="0">
                <a:solidFill>
                  <a:srgbClr val="4C4383"/>
                </a:solidFill>
              </a:rPr>
              <a:t>Look Back</a:t>
            </a:r>
          </a:p>
          <a:p>
            <a:r>
              <a:rPr lang="en-GB" sz="2000" dirty="0">
                <a:solidFill>
                  <a:schemeClr val="bg1">
                    <a:lumMod val="50000"/>
                  </a:schemeClr>
                </a:solidFill>
              </a:rPr>
              <a:t>How did we do? </a:t>
            </a:r>
          </a:p>
          <a:p>
            <a:r>
              <a:rPr lang="en-GB" sz="2000" dirty="0">
                <a:solidFill>
                  <a:schemeClr val="bg1">
                    <a:lumMod val="50000"/>
                  </a:schemeClr>
                </a:solidFill>
              </a:rPr>
              <a:t>How much </a:t>
            </a:r>
            <a:r>
              <a:rPr lang="en-GB" sz="2000" dirty="0" smtClean="0">
                <a:solidFill>
                  <a:schemeClr val="bg1">
                    <a:lumMod val="50000"/>
                  </a:schemeClr>
                </a:solidFill>
              </a:rPr>
              <a:t>was delivered</a:t>
            </a:r>
            <a:r>
              <a:rPr lang="en-GB" sz="2000" dirty="0">
                <a:solidFill>
                  <a:schemeClr val="bg1">
                    <a:lumMod val="50000"/>
                  </a:schemeClr>
                </a:solidFill>
              </a:rPr>
              <a:t>? What quality? </a:t>
            </a:r>
          </a:p>
          <a:p>
            <a:r>
              <a:rPr lang="en-GB" sz="2000" dirty="0">
                <a:solidFill>
                  <a:schemeClr val="bg1">
                    <a:lumMod val="50000"/>
                  </a:schemeClr>
                </a:solidFill>
              </a:rPr>
              <a:t>Benefit delivered? Process working well? </a:t>
            </a:r>
          </a:p>
          <a:p>
            <a:r>
              <a:rPr lang="en-GB" sz="2000" dirty="0">
                <a:solidFill>
                  <a:schemeClr val="bg1">
                    <a:lumMod val="50000"/>
                  </a:schemeClr>
                </a:solidFill>
              </a:rPr>
              <a:t>Final project / </a:t>
            </a:r>
            <a:r>
              <a:rPr lang="en-GB" sz="2000" dirty="0">
                <a:solidFill>
                  <a:srgbClr val="00B0F0"/>
                </a:solidFill>
              </a:rPr>
              <a:t>release reviews and retrospectives</a:t>
            </a:r>
            <a:r>
              <a:rPr lang="en-GB" sz="2000" dirty="0">
                <a:solidFill>
                  <a:schemeClr val="bg1">
                    <a:lumMod val="50000"/>
                  </a:schemeClr>
                </a:solidFill>
              </a:rPr>
              <a:t>?</a:t>
            </a:r>
          </a:p>
          <a:p>
            <a:endParaRPr lang="en-GB" sz="2000" dirty="0">
              <a:solidFill>
                <a:schemeClr val="bg1">
                  <a:lumMod val="50000"/>
                </a:schemeClr>
              </a:solidFill>
            </a:endParaRPr>
          </a:p>
        </p:txBody>
      </p:sp>
      <p:sp>
        <p:nvSpPr>
          <p:cNvPr id="11" name="Content Placeholder 2">
            <a:extLst>
              <a:ext uri="{FF2B5EF4-FFF2-40B4-BE49-F238E27FC236}">
                <a16:creationId xmlns:a16="http://schemas.microsoft.com/office/drawing/2014/main" xmlns="" id="{09836070-F0C5-4C08-AE97-226607827CF2}"/>
              </a:ext>
            </a:extLst>
          </p:cNvPr>
          <p:cNvSpPr txBox="1">
            <a:spLocks/>
          </p:cNvSpPr>
          <p:nvPr/>
        </p:nvSpPr>
        <p:spPr>
          <a:xfrm>
            <a:off x="9027491" y="1735931"/>
            <a:ext cx="2923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4C4383"/>
              </a:buClr>
              <a:buFont typeface="Trebuchet MS" panose="020B0603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4C4383"/>
              </a:buClr>
              <a:buFont typeface="Trebuchet MS" panose="020B0603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4C4383"/>
              </a:buClr>
              <a:buFont typeface="Trebuchet MS" panose="020B0603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4C4383"/>
                </a:solidFill>
              </a:rPr>
              <a:t>Look Forward</a:t>
            </a:r>
          </a:p>
          <a:p>
            <a:r>
              <a:rPr lang="en-GB" sz="2000" dirty="0">
                <a:solidFill>
                  <a:schemeClr val="bg1">
                    <a:lumMod val="50000"/>
                  </a:schemeClr>
                </a:solidFill>
              </a:rPr>
              <a:t>How many more benefits can we expect?</a:t>
            </a:r>
          </a:p>
          <a:p>
            <a:r>
              <a:rPr lang="en-GB" sz="2000" dirty="0">
                <a:solidFill>
                  <a:schemeClr val="bg1">
                    <a:lumMod val="50000"/>
                  </a:schemeClr>
                </a:solidFill>
              </a:rPr>
              <a:t>When will we get them?</a:t>
            </a:r>
          </a:p>
        </p:txBody>
      </p:sp>
      <p:sp>
        <p:nvSpPr>
          <p:cNvPr id="12" name="Content Placeholder 2">
            <a:extLst>
              <a:ext uri="{FF2B5EF4-FFF2-40B4-BE49-F238E27FC236}">
                <a16:creationId xmlns:a16="http://schemas.microsoft.com/office/drawing/2014/main" xmlns="" id="{AFCD5234-933C-429C-B136-21F784716A01}"/>
              </a:ext>
            </a:extLst>
          </p:cNvPr>
          <p:cNvSpPr txBox="1">
            <a:spLocks/>
          </p:cNvSpPr>
          <p:nvPr/>
        </p:nvSpPr>
        <p:spPr>
          <a:xfrm>
            <a:off x="4618892" y="3352799"/>
            <a:ext cx="3491497" cy="2948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4C4383"/>
              </a:buClr>
              <a:buFont typeface="Trebuchet MS" panose="020B0603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4C4383"/>
              </a:buClr>
              <a:buFont typeface="Trebuchet MS" panose="020B0603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4C4383"/>
              </a:buClr>
              <a:buFont typeface="Trebuchet MS" panose="020B0603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4C4383"/>
              </a:buClr>
              <a:buFont typeface="Trebuchet MS" panose="020B0603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4C4383"/>
                </a:solidFill>
              </a:rPr>
              <a:t>Look at the big picture</a:t>
            </a:r>
          </a:p>
          <a:p>
            <a:r>
              <a:rPr lang="en-GB" sz="2000" dirty="0">
                <a:solidFill>
                  <a:schemeClr val="bg1">
                    <a:lumMod val="50000"/>
                  </a:schemeClr>
                </a:solidFill>
              </a:rPr>
              <a:t>Check the original baselines against final outputs and outcomes</a:t>
            </a:r>
          </a:p>
          <a:p>
            <a:r>
              <a:rPr lang="en-GB" sz="2000" dirty="0">
                <a:solidFill>
                  <a:schemeClr val="bg1">
                    <a:lumMod val="50000"/>
                  </a:schemeClr>
                </a:solidFill>
              </a:rPr>
              <a:t>Check </a:t>
            </a:r>
            <a:r>
              <a:rPr lang="en-GB" sz="2000" dirty="0" smtClean="0">
                <a:solidFill>
                  <a:schemeClr val="bg1">
                    <a:lumMod val="50000"/>
                  </a:schemeClr>
                </a:solidFill>
              </a:rPr>
              <a:t>products accepted</a:t>
            </a:r>
            <a:endParaRPr lang="en-GB" sz="2000" dirty="0">
              <a:solidFill>
                <a:schemeClr val="bg1">
                  <a:lumMod val="50000"/>
                </a:schemeClr>
              </a:solidFill>
            </a:endParaRPr>
          </a:p>
          <a:p>
            <a:r>
              <a:rPr lang="en-GB" sz="2000" dirty="0">
                <a:solidFill>
                  <a:schemeClr val="bg1">
                    <a:lumMod val="50000"/>
                  </a:schemeClr>
                </a:solidFill>
              </a:rPr>
              <a:t>Final operational handovers</a:t>
            </a:r>
          </a:p>
          <a:p>
            <a:r>
              <a:rPr lang="en-GB" sz="2000" dirty="0">
                <a:solidFill>
                  <a:schemeClr val="bg1">
                    <a:lumMod val="50000"/>
                  </a:schemeClr>
                </a:solidFill>
              </a:rPr>
              <a:t>Documentation finalized </a:t>
            </a:r>
          </a:p>
        </p:txBody>
      </p:sp>
      <p:sp>
        <p:nvSpPr>
          <p:cNvPr id="3" name="Slide Number Placeholder 2"/>
          <p:cNvSpPr>
            <a:spLocks noGrp="1"/>
          </p:cNvSpPr>
          <p:nvPr>
            <p:ph type="sldNum" sz="quarter" idx="12"/>
          </p:nvPr>
        </p:nvSpPr>
        <p:spPr/>
        <p:txBody>
          <a:bodyPr/>
          <a:lstStyle/>
          <a:p>
            <a:fld id="{40B12B77-50B0-4444-BE68-9A2AC473F5F8}" type="slidenum">
              <a:rPr lang="en-GB" smtClean="0"/>
              <a:t>104</a:t>
            </a:fld>
            <a:endParaRPr lang="en-GB"/>
          </a:p>
        </p:txBody>
      </p:sp>
      <p:sp>
        <p:nvSpPr>
          <p:cNvPr id="13"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30618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directing a project</a:t>
            </a:r>
          </a:p>
        </p:txBody>
      </p:sp>
      <p:sp>
        <p:nvSpPr>
          <p:cNvPr id="3" name="Content Placeholder 2"/>
          <p:cNvSpPr>
            <a:spLocks noGrp="1"/>
          </p:cNvSpPr>
          <p:nvPr>
            <p:ph idx="1"/>
          </p:nvPr>
        </p:nvSpPr>
        <p:spPr>
          <a:xfrm>
            <a:off x="345354" y="4737474"/>
            <a:ext cx="11246877" cy="1801438"/>
          </a:xfrm>
        </p:spPr>
        <p:txBody>
          <a:bodyPr>
            <a:noAutofit/>
          </a:bodyPr>
          <a:lstStyle/>
          <a:p>
            <a:pPr>
              <a:buSzPct val="150000"/>
            </a:pPr>
            <a:r>
              <a:rPr lang="en-GB" sz="2000" dirty="0"/>
              <a:t>Manage by Exception to empower </a:t>
            </a:r>
            <a:r>
              <a:rPr lang="en-GB" sz="2000" dirty="0" smtClean="0"/>
              <a:t>teams</a:t>
            </a:r>
          </a:p>
          <a:p>
            <a:pPr>
              <a:buSzPct val="150000"/>
            </a:pPr>
            <a:r>
              <a:rPr lang="en-GB" sz="2000" dirty="0" smtClean="0"/>
              <a:t>Progress </a:t>
            </a:r>
            <a:r>
              <a:rPr lang="en-GB" sz="2000" dirty="0"/>
              <a:t>reporting... amount delivered and benefits </a:t>
            </a:r>
            <a:r>
              <a:rPr lang="en-GB" sz="2000" dirty="0" smtClean="0"/>
              <a:t>realised</a:t>
            </a:r>
          </a:p>
          <a:p>
            <a:pPr>
              <a:buSzPct val="150000"/>
            </a:pPr>
            <a:r>
              <a:rPr lang="en-GB" sz="2000" dirty="0" smtClean="0"/>
              <a:t>The </a:t>
            </a:r>
            <a:r>
              <a:rPr lang="en-GB" sz="2000" dirty="0"/>
              <a:t>project board attends key demos to gain insight into the details of the </a:t>
            </a:r>
            <a:r>
              <a:rPr lang="en-GB" sz="2000" dirty="0" smtClean="0"/>
              <a:t>project</a:t>
            </a:r>
          </a:p>
          <a:p>
            <a:pPr>
              <a:buSzPct val="150000"/>
            </a:pPr>
            <a:r>
              <a:rPr lang="en-GB" sz="2000" dirty="0" smtClean="0"/>
              <a:t>Decision </a:t>
            </a:r>
            <a:r>
              <a:rPr lang="en-GB" sz="2000" dirty="0"/>
              <a:t>making may be based upon information pulled from radiators</a:t>
            </a:r>
          </a:p>
        </p:txBody>
      </p:sp>
      <p:pic>
        <p:nvPicPr>
          <p:cNvPr id="5" name="Picture 2" descr="C:\Data\Main Data\##HIC\Consult\AXELOS\# PRINCE2 Agile Vanilla Courses\9780113314676_PRINCE2Agile_figures_2nd impression\PRINCE2Agile_Figure 18.1_Overview of Directing a Project.jpg">
            <a:extLst>
              <a:ext uri="{FF2B5EF4-FFF2-40B4-BE49-F238E27FC236}">
                <a16:creationId xmlns:a16="http://schemas.microsoft.com/office/drawing/2014/main" xmlns="" id="{B5936D5A-14FE-4274-BD73-A76F22396B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5175" y="1435329"/>
            <a:ext cx="5846865" cy="334218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0B12B77-50B0-4444-BE68-9A2AC473F5F8}" type="slidenum">
              <a:rPr lang="en-GB" smtClean="0"/>
              <a:t>105</a:t>
            </a:fld>
            <a:endParaRPr lang="en-GB"/>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76359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24275" y="2704873"/>
            <a:ext cx="4743450" cy="1325562"/>
          </a:xfrm>
        </p:spPr>
        <p:txBody>
          <a:bodyPr>
            <a:noAutofit/>
          </a:bodyPr>
          <a:lstStyle/>
          <a:p>
            <a:pPr algn="ctr"/>
            <a:r>
              <a:rPr lang="en-GB" sz="7000" dirty="0"/>
              <a:t>PART </a:t>
            </a:r>
            <a:r>
              <a:rPr lang="en-GB" sz="7000" dirty="0" smtClean="0"/>
              <a:t>3</a:t>
            </a:r>
            <a:br>
              <a:rPr lang="en-GB" sz="7000" dirty="0" smtClean="0"/>
            </a:br>
            <a:r>
              <a:rPr lang="en-GB" sz="7000" dirty="0" smtClean="0">
                <a:solidFill>
                  <a:srgbClr val="0070C0"/>
                </a:solidFill>
              </a:rPr>
              <a:t>FOCUS AREAS</a:t>
            </a:r>
            <a:endParaRPr lang="en-GB" sz="7000" dirty="0">
              <a:solidFill>
                <a:srgbClr val="0070C0"/>
              </a:solidFill>
            </a:endParaRP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106</a:t>
            </a:fld>
            <a:endParaRPr lang="en-GB" dirty="0"/>
          </a:p>
        </p:txBody>
      </p:sp>
    </p:spTree>
    <p:extLst>
      <p:ext uri="{BB962C8B-B14F-4D97-AF65-F5344CB8AC3E}">
        <p14:creationId xmlns:p14="http://schemas.microsoft.com/office/powerpoint/2010/main" val="28300602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Agilometer</a:t>
            </a:r>
            <a:endParaRPr lang="en-GB" dirty="0"/>
          </a:p>
        </p:txBody>
      </p:sp>
      <p:pic>
        <p:nvPicPr>
          <p:cNvPr id="5" name="Picture 3" descr="C:\Data\Main Data\##HIC\Consult\AXELOS\# PRINCE2 Agile Vanilla Courses\9780113314676_PRINCE2Agile_figures_2nd impression\PRINCE2Agile_Figure 24.1_The Agilometer.jpg">
            <a:extLst>
              <a:ext uri="{FF2B5EF4-FFF2-40B4-BE49-F238E27FC236}">
                <a16:creationId xmlns:a16="http://schemas.microsoft.com/office/drawing/2014/main" xmlns="" id="{9DCD54F4-BF7D-4C0E-9F02-12FB78A8D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822" y="1073149"/>
            <a:ext cx="4986649" cy="48457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B12B77-50B0-4444-BE68-9A2AC473F5F8}" type="slidenum">
              <a:rPr lang="en-GB" smtClean="0"/>
              <a:t>107</a:t>
            </a:fld>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22" y="1784854"/>
            <a:ext cx="4623424" cy="3308256"/>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49155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Agilometer</a:t>
            </a:r>
            <a:endParaRPr lang="en-GB" dirty="0"/>
          </a:p>
        </p:txBody>
      </p:sp>
      <p:sp>
        <p:nvSpPr>
          <p:cNvPr id="3" name="Content Placeholder 2"/>
          <p:cNvSpPr>
            <a:spLocks noGrp="1"/>
          </p:cNvSpPr>
          <p:nvPr>
            <p:ph idx="1"/>
          </p:nvPr>
        </p:nvSpPr>
        <p:spPr>
          <a:xfrm>
            <a:off x="388621" y="1823980"/>
            <a:ext cx="4488180" cy="3623091"/>
          </a:xfrm>
        </p:spPr>
        <p:txBody>
          <a:bodyPr>
            <a:noAutofit/>
          </a:bodyPr>
          <a:lstStyle/>
          <a:p>
            <a:pPr marL="0" indent="0">
              <a:buNone/>
            </a:pPr>
            <a:r>
              <a:rPr lang="en-GB" sz="2000" dirty="0" smtClean="0"/>
              <a:t>Uses:</a:t>
            </a:r>
          </a:p>
          <a:p>
            <a:r>
              <a:rPr lang="en-GB" sz="2000" dirty="0" smtClean="0"/>
              <a:t>Assess </a:t>
            </a:r>
            <a:r>
              <a:rPr lang="en-GB" sz="2000" dirty="0"/>
              <a:t>the suitability of the project environment for agile working</a:t>
            </a:r>
          </a:p>
          <a:p>
            <a:r>
              <a:rPr lang="en-GB" sz="2000" dirty="0"/>
              <a:t>Guides how to tailor PRINCE2 in the most effective way</a:t>
            </a:r>
          </a:p>
          <a:p>
            <a:r>
              <a:rPr lang="en-GB" sz="2000" dirty="0"/>
              <a:t>Done pre-project and repeated at stage boundaries</a:t>
            </a:r>
          </a:p>
          <a:p>
            <a:r>
              <a:rPr lang="en-GB" sz="2000" dirty="0"/>
              <a:t>Sliders considered individually and not “added up” or averaged</a:t>
            </a:r>
          </a:p>
        </p:txBody>
      </p:sp>
      <p:pic>
        <p:nvPicPr>
          <p:cNvPr id="5" name="Picture 3" descr="C:\Data\Main Data\##HIC\Consult\AXELOS\# PRINCE2 Agile Vanilla Courses\9780113314676_PRINCE2Agile_figures_2nd impression\PRINCE2Agile_Figure 24.1_The Agilometer.jpg">
            <a:extLst>
              <a:ext uri="{FF2B5EF4-FFF2-40B4-BE49-F238E27FC236}">
                <a16:creationId xmlns:a16="http://schemas.microsoft.com/office/drawing/2014/main" xmlns="" id="{9DCD54F4-BF7D-4C0E-9F02-12FB78A8D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8822" y="1073149"/>
            <a:ext cx="4986649" cy="48457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B12B77-50B0-4444-BE68-9A2AC473F5F8}" type="slidenum">
              <a:rPr lang="en-GB" smtClean="0"/>
              <a:t>108</a:t>
            </a:fld>
            <a:endParaRPr lang="en-GB"/>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67665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a:t>
            </a:r>
          </a:p>
        </p:txBody>
      </p:sp>
      <p:sp>
        <p:nvSpPr>
          <p:cNvPr id="8" name="Slide Number Placeholder 7"/>
          <p:cNvSpPr>
            <a:spLocks noGrp="1"/>
          </p:cNvSpPr>
          <p:nvPr>
            <p:ph type="sldNum" sz="quarter" idx="12"/>
          </p:nvPr>
        </p:nvSpPr>
        <p:spPr/>
        <p:txBody>
          <a:bodyPr/>
          <a:lstStyle/>
          <a:p>
            <a:fld id="{40B12B77-50B0-4444-BE68-9A2AC473F5F8}" type="slidenum">
              <a:rPr lang="en-GB" smtClean="0"/>
              <a:t>109</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690" y="1575864"/>
            <a:ext cx="4543328" cy="46439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931" y="1984406"/>
            <a:ext cx="5914315" cy="3816626"/>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726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new product development 1</a:t>
            </a:r>
            <a:endParaRPr lang="en-GB" dirty="0"/>
          </a:p>
        </p:txBody>
      </p:sp>
      <p:sp>
        <p:nvSpPr>
          <p:cNvPr id="10" name="Rectangle 9">
            <a:extLst>
              <a:ext uri="{FF2B5EF4-FFF2-40B4-BE49-F238E27FC236}">
                <a16:creationId xmlns:a16="http://schemas.microsoft.com/office/drawing/2014/main" xmlns="" id="{7EE789CF-E093-4108-AD8D-82C4461DA26C}"/>
              </a:ext>
            </a:extLst>
          </p:cNvPr>
          <p:cNvSpPr/>
          <p:nvPr/>
        </p:nvSpPr>
        <p:spPr>
          <a:xfrm>
            <a:off x="3031919" y="6454343"/>
            <a:ext cx="6454140" cy="400110"/>
          </a:xfrm>
          <a:prstGeom prst="rect">
            <a:avLst/>
          </a:prstGeom>
        </p:spPr>
        <p:txBody>
          <a:bodyPr wrap="square">
            <a:spAutoFit/>
          </a:bodyPr>
          <a:lstStyle/>
          <a:p>
            <a:r>
              <a:rPr lang="en-AU" sz="1000" dirty="0" smtClean="0"/>
              <a:t>Copyright </a:t>
            </a:r>
            <a:r>
              <a:rPr lang="en-AU" sz="1000" dirty="0"/>
              <a:t>© 2012 Geoff Rankins. Extract from a presentation on </a:t>
            </a:r>
            <a:br>
              <a:rPr lang="en-AU" sz="1000" dirty="0"/>
            </a:br>
            <a:r>
              <a:rPr lang="en-AU" sz="1000" dirty="0"/>
              <a:t>“Non-traditional Project Management” at AIPM National Conference 2012 </a:t>
            </a:r>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11</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5" y="1560758"/>
            <a:ext cx="10348207" cy="4396493"/>
          </a:xfrm>
          <a:prstGeom prst="rect">
            <a:avLst/>
          </a:prstGeom>
        </p:spPr>
      </p:pic>
      <p:sp>
        <p:nvSpPr>
          <p:cNvPr id="7" name="Rectangle 6"/>
          <p:cNvSpPr/>
          <p:nvPr/>
        </p:nvSpPr>
        <p:spPr>
          <a:xfrm>
            <a:off x="3797596" y="3707347"/>
            <a:ext cx="7305368" cy="124869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AU" dirty="0" smtClean="0">
                <a:solidFill>
                  <a:schemeClr val="tx1"/>
                </a:solidFill>
                <a:latin typeface="Verdana" panose="020B0604030504040204" pitchFamily="34" charset="0"/>
                <a:ea typeface="Verdana" panose="020B0604030504040204" pitchFamily="34" charset="0"/>
              </a:rPr>
              <a:t>Now associated with ‘agile’</a:t>
            </a:r>
            <a:endParaRPr lang="en-AU"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44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ata\Main Data\##HIC\Consult\AXELOS\# PRINCE2 Agile Vanilla Courses\9780113314676_PRINCE2Agile_figures_2nd impression\PRINCE2Agile_Figure 25.1_Possible requirements decomposition and equivalent terminology.jpg">
            <a:extLst>
              <a:ext uri="{FF2B5EF4-FFF2-40B4-BE49-F238E27FC236}">
                <a16:creationId xmlns:a16="http://schemas.microsoft.com/office/drawing/2014/main" xmlns="" id="{ECF81839-ABCC-4F9A-B123-5FF2575AF5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6" y="1517557"/>
            <a:ext cx="9342844" cy="47482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Requirements</a:t>
            </a:r>
          </a:p>
        </p:txBody>
      </p:sp>
      <p:sp>
        <p:nvSpPr>
          <p:cNvPr id="3" name="Content Placeholder 2"/>
          <p:cNvSpPr>
            <a:spLocks noGrp="1"/>
          </p:cNvSpPr>
          <p:nvPr>
            <p:ph idx="1"/>
          </p:nvPr>
        </p:nvSpPr>
        <p:spPr>
          <a:xfrm>
            <a:off x="6606540" y="1823980"/>
            <a:ext cx="4627551" cy="3814820"/>
          </a:xfrm>
          <a:solidFill>
            <a:schemeClr val="bg1"/>
          </a:solidFill>
        </p:spPr>
        <p:txBody>
          <a:bodyPr>
            <a:noAutofit/>
          </a:bodyPr>
          <a:lstStyle/>
          <a:p>
            <a:pPr marL="0" indent="0">
              <a:buNone/>
            </a:pPr>
            <a:r>
              <a:rPr lang="en-GB" sz="2000" b="1" dirty="0">
                <a:solidFill>
                  <a:srgbClr val="4C4383"/>
                </a:solidFill>
              </a:rPr>
              <a:t>Top level</a:t>
            </a:r>
          </a:p>
          <a:p>
            <a:r>
              <a:rPr lang="en-GB" sz="2000" dirty="0"/>
              <a:t>Project product description, vision, product groups, epics, features, high-level requirements. Often prioritized using </a:t>
            </a:r>
            <a:r>
              <a:rPr lang="en-GB" sz="2000" dirty="0" err="1"/>
              <a:t>MoSCoW</a:t>
            </a:r>
            <a:endParaRPr lang="en-GB" sz="2000" dirty="0"/>
          </a:p>
          <a:p>
            <a:endParaRPr lang="en-GB" sz="2000" dirty="0"/>
          </a:p>
          <a:p>
            <a:pPr marL="0" indent="0">
              <a:buNone/>
            </a:pPr>
            <a:r>
              <a:rPr lang="en-GB" sz="2000" b="1" dirty="0">
                <a:solidFill>
                  <a:srgbClr val="4C4383"/>
                </a:solidFill>
              </a:rPr>
              <a:t>Lower levels</a:t>
            </a:r>
          </a:p>
          <a:p>
            <a:r>
              <a:rPr lang="en-GB" sz="2000" dirty="0"/>
              <a:t>Product descriptions, requirements, features, user stories</a:t>
            </a:r>
          </a:p>
          <a:p>
            <a:r>
              <a:rPr lang="en-GB" sz="2000" dirty="0"/>
              <a:t>Often prioritized using order </a:t>
            </a:r>
          </a:p>
          <a:p>
            <a:endParaRPr lang="en-GB" sz="2000" dirty="0"/>
          </a:p>
          <a:p>
            <a:pPr marL="0" indent="0">
              <a:buNone/>
            </a:pPr>
            <a:r>
              <a:rPr lang="en-GB" sz="2000" b="1" dirty="0">
                <a:solidFill>
                  <a:srgbClr val="4C4383"/>
                </a:solidFill>
              </a:rPr>
              <a:t>Requirements represent the currency of an agile project</a:t>
            </a:r>
          </a:p>
          <a:p>
            <a:pPr marL="0" indent="0">
              <a:buNone/>
            </a:pPr>
            <a:endParaRPr lang="en-GB" sz="2000" dirty="0"/>
          </a:p>
          <a:p>
            <a:endParaRPr lang="en-GB" sz="2000" dirty="0"/>
          </a:p>
        </p:txBody>
      </p:sp>
      <p:sp>
        <p:nvSpPr>
          <p:cNvPr id="6" name="Right Brace 5">
            <a:extLst>
              <a:ext uri="{FF2B5EF4-FFF2-40B4-BE49-F238E27FC236}">
                <a16:creationId xmlns:a16="http://schemas.microsoft.com/office/drawing/2014/main" xmlns="" id="{33746DB2-91A7-440E-80A9-CD8DC7310C47}"/>
              </a:ext>
            </a:extLst>
          </p:cNvPr>
          <p:cNvSpPr/>
          <p:nvPr/>
        </p:nvSpPr>
        <p:spPr>
          <a:xfrm>
            <a:off x="6096000" y="1946930"/>
            <a:ext cx="432048" cy="1440160"/>
          </a:xfrm>
          <a:prstGeom prst="rightBrace">
            <a:avLst/>
          </a:prstGeom>
          <a:ln>
            <a:solidFill>
              <a:srgbClr val="4C43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xmlns="" id="{700B7F4B-4AC2-4BC5-B46E-36A971CF62A1}"/>
              </a:ext>
            </a:extLst>
          </p:cNvPr>
          <p:cNvSpPr/>
          <p:nvPr/>
        </p:nvSpPr>
        <p:spPr>
          <a:xfrm>
            <a:off x="6096000" y="3999998"/>
            <a:ext cx="432048" cy="1440160"/>
          </a:xfrm>
          <a:prstGeom prst="rightBrace">
            <a:avLst/>
          </a:prstGeom>
          <a:ln>
            <a:solidFill>
              <a:srgbClr val="4C438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40B12B77-50B0-4444-BE68-9A2AC473F5F8}" type="slidenum">
              <a:rPr lang="en-GB" smtClean="0"/>
              <a:t>110</a:t>
            </a:fld>
            <a:endParaRPr lang="en-GB"/>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028546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Requirements - granularity</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111</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948" y="1735931"/>
            <a:ext cx="9482562" cy="4417856"/>
          </a:xfrm>
          <a:prstGeom prst="rect">
            <a:avLst/>
          </a:prstGeom>
        </p:spPr>
      </p:pic>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902658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Rich communication</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112</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37" y="1513231"/>
            <a:ext cx="7808843" cy="4690924"/>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46989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visual charts</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113</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97" y="1486315"/>
            <a:ext cx="8975528" cy="4501530"/>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394684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Workshops</a:t>
            </a:r>
          </a:p>
        </p:txBody>
      </p:sp>
      <p:sp>
        <p:nvSpPr>
          <p:cNvPr id="5" name="Slide Number Placeholder 4"/>
          <p:cNvSpPr>
            <a:spLocks noGrp="1"/>
          </p:cNvSpPr>
          <p:nvPr>
            <p:ph type="sldNum" sz="quarter" idx="12"/>
          </p:nvPr>
        </p:nvSpPr>
        <p:spPr/>
        <p:txBody>
          <a:bodyPr/>
          <a:lstStyle/>
          <a:p>
            <a:fld id="{40B12B77-50B0-4444-BE68-9A2AC473F5F8}" type="slidenum">
              <a:rPr lang="en-GB" smtClean="0"/>
              <a:t>114</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64" y="1735931"/>
            <a:ext cx="9622573" cy="4023430"/>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732203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facilitation</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115</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698" y="1735931"/>
            <a:ext cx="10183457" cy="3779886"/>
          </a:xfrm>
          <a:prstGeom prst="rect">
            <a:avLst/>
          </a:prstGeom>
        </p:spPr>
      </p:pic>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928152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 releases</a:t>
            </a:r>
          </a:p>
        </p:txBody>
      </p:sp>
      <p:sp>
        <p:nvSpPr>
          <p:cNvPr id="5" name="Slide Number Placeholder 4"/>
          <p:cNvSpPr>
            <a:spLocks noGrp="1"/>
          </p:cNvSpPr>
          <p:nvPr>
            <p:ph type="sldNum" sz="quarter" idx="12"/>
          </p:nvPr>
        </p:nvSpPr>
        <p:spPr/>
        <p:txBody>
          <a:bodyPr/>
          <a:lstStyle/>
          <a:p>
            <a:fld id="{40B12B77-50B0-4444-BE68-9A2AC473F5F8}" type="slidenum">
              <a:rPr lang="en-GB" smtClean="0"/>
              <a:t>116</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033" y="1735931"/>
            <a:ext cx="7960766" cy="4372610"/>
          </a:xfrm>
          <a:prstGeom prst="rect">
            <a:avLst/>
          </a:prstGeom>
        </p:spPr>
      </p:pic>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524179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Frequent releases</a:t>
            </a:r>
          </a:p>
        </p:txBody>
      </p:sp>
      <p:sp>
        <p:nvSpPr>
          <p:cNvPr id="5" name="Slide Number Placeholder 4"/>
          <p:cNvSpPr>
            <a:spLocks noGrp="1"/>
          </p:cNvSpPr>
          <p:nvPr>
            <p:ph type="sldNum" sz="quarter" idx="12"/>
          </p:nvPr>
        </p:nvSpPr>
        <p:spPr/>
        <p:txBody>
          <a:bodyPr/>
          <a:lstStyle/>
          <a:p>
            <a:fld id="{40B12B77-50B0-4444-BE68-9A2AC473F5F8}" type="slidenum">
              <a:rPr lang="en-GB" smtClean="0"/>
              <a:t>117</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62" y="2050565"/>
            <a:ext cx="9997075" cy="3593152"/>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376082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contracts</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118</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959" y="1443943"/>
            <a:ext cx="9164075" cy="4602896"/>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7452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Structuring an Agile contract</a:t>
            </a:r>
            <a:endParaRPr lang="en-GB" dirty="0"/>
          </a:p>
        </p:txBody>
      </p:sp>
      <p:sp>
        <p:nvSpPr>
          <p:cNvPr id="5" name="Slide Number Placeholder 4"/>
          <p:cNvSpPr>
            <a:spLocks noGrp="1"/>
          </p:cNvSpPr>
          <p:nvPr>
            <p:ph type="sldNum" sz="quarter" idx="12"/>
          </p:nvPr>
        </p:nvSpPr>
        <p:spPr/>
        <p:txBody>
          <a:bodyPr/>
          <a:lstStyle/>
          <a:p>
            <a:fld id="{40B12B77-50B0-4444-BE68-9A2AC473F5F8}" type="slidenum">
              <a:rPr lang="en-GB" smtClean="0"/>
              <a:t>119</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343" y="1932576"/>
            <a:ext cx="9232482" cy="3720971"/>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07062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new product development 2</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12</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01" y="1602934"/>
            <a:ext cx="10382485" cy="4497616"/>
          </a:xfrm>
          <a:prstGeom prst="rect">
            <a:avLst/>
          </a:prstGeom>
        </p:spPr>
      </p:pic>
      <p:sp>
        <p:nvSpPr>
          <p:cNvPr id="9" name="Rectangle 8">
            <a:extLst>
              <a:ext uri="{FF2B5EF4-FFF2-40B4-BE49-F238E27FC236}">
                <a16:creationId xmlns:a16="http://schemas.microsoft.com/office/drawing/2014/main" xmlns="" id="{7EE789CF-E093-4108-AD8D-82C4461DA26C}"/>
              </a:ext>
            </a:extLst>
          </p:cNvPr>
          <p:cNvSpPr/>
          <p:nvPr/>
        </p:nvSpPr>
        <p:spPr>
          <a:xfrm>
            <a:off x="3031919" y="6454343"/>
            <a:ext cx="6454140" cy="400110"/>
          </a:xfrm>
          <a:prstGeom prst="rect">
            <a:avLst/>
          </a:prstGeom>
        </p:spPr>
        <p:txBody>
          <a:bodyPr wrap="square">
            <a:spAutoFit/>
          </a:bodyPr>
          <a:lstStyle/>
          <a:p>
            <a:r>
              <a:rPr lang="en-AU" sz="1000" dirty="0" smtClean="0"/>
              <a:t>Copyright </a:t>
            </a:r>
            <a:r>
              <a:rPr lang="en-AU" sz="1000" dirty="0"/>
              <a:t>© 2012 Geoff Rankins. Extract from a presentation on </a:t>
            </a:r>
            <a:br>
              <a:rPr lang="en-AU" sz="1000" dirty="0"/>
            </a:br>
            <a:r>
              <a:rPr lang="en-AU" sz="1000" dirty="0"/>
              <a:t>“Non-traditional Project Management” at AIPM National Conference 2012 </a:t>
            </a:r>
          </a:p>
        </p:txBody>
      </p:sp>
    </p:spTree>
    <p:extLst>
      <p:ext uri="{BB962C8B-B14F-4D97-AF65-F5344CB8AC3E}">
        <p14:creationId xmlns:p14="http://schemas.microsoft.com/office/powerpoint/2010/main" val="26631121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78175" y="2320018"/>
            <a:ext cx="5835650" cy="2138363"/>
          </a:xfrm>
        </p:spPr>
        <p:txBody>
          <a:bodyPr>
            <a:normAutofit/>
          </a:bodyPr>
          <a:lstStyle/>
          <a:p>
            <a:pPr algn="ctr"/>
            <a:r>
              <a:rPr lang="en-GB" sz="7200" dirty="0" smtClean="0">
                <a:solidFill>
                  <a:srgbClr val="0070C0"/>
                </a:solidFill>
              </a:rPr>
              <a:t>END OF Course</a:t>
            </a:r>
            <a:endParaRPr lang="en-GB" sz="7200" dirty="0">
              <a:solidFill>
                <a:srgbClr val="0070C0"/>
              </a:solidFill>
            </a:endParaRP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120</a:t>
            </a:fld>
            <a:endParaRPr lang="en-GB" dirty="0"/>
          </a:p>
        </p:txBody>
      </p:sp>
    </p:spTree>
    <p:extLst>
      <p:ext uri="{BB962C8B-B14F-4D97-AF65-F5344CB8AC3E}">
        <p14:creationId xmlns:p14="http://schemas.microsoft.com/office/powerpoint/2010/main" val="238556334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Objectives</a:t>
            </a:r>
          </a:p>
        </p:txBody>
      </p:sp>
      <p:sp>
        <p:nvSpPr>
          <p:cNvPr id="3" name="Content Placeholder 2"/>
          <p:cNvSpPr>
            <a:spLocks noGrp="1"/>
          </p:cNvSpPr>
          <p:nvPr>
            <p:ph idx="1"/>
          </p:nvPr>
        </p:nvSpPr>
        <p:spPr>
          <a:xfrm>
            <a:off x="388620" y="1823980"/>
            <a:ext cx="11315699" cy="4351338"/>
          </a:xfrm>
        </p:spPr>
        <p:txBody>
          <a:bodyPr>
            <a:noAutofit/>
          </a:bodyPr>
          <a:lstStyle/>
          <a:p>
            <a:pPr marL="57150" lvl="1" indent="-342900">
              <a:lnSpc>
                <a:spcPct val="150000"/>
              </a:lnSpc>
              <a:buSzPct val="100000"/>
              <a:buFont typeface="+mj-lt"/>
              <a:buAutoNum type="arabicPeriod"/>
            </a:pPr>
            <a:r>
              <a:rPr lang="en-GB" sz="2000" dirty="0" smtClean="0"/>
              <a:t>Understand </a:t>
            </a:r>
            <a:r>
              <a:rPr lang="en-GB" sz="2000" dirty="0"/>
              <a:t>the key aspects of PRINCE2</a:t>
            </a:r>
          </a:p>
          <a:p>
            <a:pPr marL="57150" lvl="1" indent="-342900">
              <a:lnSpc>
                <a:spcPct val="150000"/>
              </a:lnSpc>
              <a:buSzPct val="100000"/>
              <a:buFont typeface="+mj-lt"/>
              <a:buAutoNum type="arabicPeriod"/>
            </a:pPr>
            <a:r>
              <a:rPr lang="en-GB" sz="2000" dirty="0"/>
              <a:t>Understand the basic concepts behind common agile ways of working</a:t>
            </a:r>
          </a:p>
          <a:p>
            <a:pPr marL="57150" lvl="1" indent="-342900">
              <a:lnSpc>
                <a:spcPct val="150000"/>
              </a:lnSpc>
              <a:buSzPct val="100000"/>
              <a:buFont typeface="+mj-lt"/>
              <a:buAutoNum type="arabicPeriod"/>
            </a:pPr>
            <a:r>
              <a:rPr lang="en-GB" sz="2000" dirty="0"/>
              <a:t>Demonstrate the purpose of </a:t>
            </a:r>
            <a:r>
              <a:rPr lang="en-GB" sz="2000" dirty="0" smtClean="0"/>
              <a:t>combining </a:t>
            </a:r>
            <a:r>
              <a:rPr lang="en-GB" sz="2000" dirty="0"/>
              <a:t>PRINCE2 with agile ways of working</a:t>
            </a:r>
          </a:p>
          <a:p>
            <a:pPr marL="57150" lvl="1" indent="-342900">
              <a:lnSpc>
                <a:spcPct val="150000"/>
              </a:lnSpc>
              <a:buSzPct val="100000"/>
              <a:buFont typeface="+mj-lt"/>
              <a:buAutoNum type="arabicPeriod"/>
            </a:pPr>
            <a:r>
              <a:rPr lang="en-GB" sz="2000" dirty="0"/>
              <a:t>Be able to fix and flex the six aspects of a project in an agile context</a:t>
            </a:r>
          </a:p>
          <a:p>
            <a:pPr marL="57150" lvl="1" indent="-342900">
              <a:lnSpc>
                <a:spcPct val="150000"/>
              </a:lnSpc>
              <a:buSzPct val="100000"/>
              <a:buFont typeface="+mj-lt"/>
              <a:buAutoNum type="arabicPeriod"/>
            </a:pPr>
            <a:r>
              <a:rPr lang="en-GB" sz="2000" dirty="0"/>
              <a:t>Apply the PRINCE2 principles and tailor the themes, processes and management products to a project in an agile context</a:t>
            </a:r>
          </a:p>
          <a:p>
            <a:pPr marL="57150" lvl="1" indent="-342900">
              <a:lnSpc>
                <a:spcPct val="150000"/>
              </a:lnSpc>
              <a:buSzPct val="100000"/>
              <a:buFont typeface="+mj-lt"/>
              <a:buAutoNum type="arabicPeriod"/>
            </a:pPr>
            <a:r>
              <a:rPr lang="en-GB" sz="2000" dirty="0"/>
              <a:t>Incorporate the focus areas that can support a PRINCE2 Agile </a:t>
            </a:r>
            <a:r>
              <a:rPr lang="en-GB" sz="2000" dirty="0" smtClean="0"/>
              <a:t>implementation</a:t>
            </a:r>
          </a:p>
          <a:p>
            <a:pPr marL="57150" lvl="1" indent="-342900">
              <a:lnSpc>
                <a:spcPct val="150000"/>
              </a:lnSpc>
              <a:buSzPct val="100000"/>
              <a:buFont typeface="+mj-lt"/>
              <a:buAutoNum type="arabicPeriod"/>
            </a:pPr>
            <a:r>
              <a:rPr lang="en-GB" sz="2000" dirty="0"/>
              <a:t>Prepare for the PRINCE2 Agile Foundation </a:t>
            </a:r>
            <a:r>
              <a:rPr lang="en-GB" sz="2000" dirty="0" smtClean="0"/>
              <a:t>Exam</a:t>
            </a:r>
            <a:endParaRPr lang="en-GB" sz="2000" dirty="0"/>
          </a:p>
        </p:txBody>
      </p:sp>
      <p:sp>
        <p:nvSpPr>
          <p:cNvPr id="5" name="Slide Number Placeholder 4"/>
          <p:cNvSpPr>
            <a:spLocks noGrp="1"/>
          </p:cNvSpPr>
          <p:nvPr>
            <p:ph type="sldNum" sz="quarter" idx="12"/>
          </p:nvPr>
        </p:nvSpPr>
        <p:spPr/>
        <p:txBody>
          <a:bodyPr/>
          <a:lstStyle/>
          <a:p>
            <a:fld id="{40B12B77-50B0-4444-BE68-9A2AC473F5F8}" type="slidenum">
              <a:rPr lang="en-GB" smtClean="0"/>
              <a:t>121</a:t>
            </a:fld>
            <a:endParaRPr lang="en-GB"/>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9440842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AXELOS</a:t>
            </a:r>
          </a:p>
        </p:txBody>
      </p:sp>
      <p:sp>
        <p:nvSpPr>
          <p:cNvPr id="3" name="Content Placeholder 2"/>
          <p:cNvSpPr>
            <a:spLocks noGrp="1"/>
          </p:cNvSpPr>
          <p:nvPr>
            <p:ph idx="1"/>
          </p:nvPr>
        </p:nvSpPr>
        <p:spPr>
          <a:xfrm>
            <a:off x="388620" y="2091018"/>
            <a:ext cx="11361419" cy="3492487"/>
          </a:xfrm>
        </p:spPr>
        <p:txBody>
          <a:bodyPr>
            <a:noAutofit/>
          </a:bodyPr>
          <a:lstStyle/>
          <a:p>
            <a:pPr marL="0" indent="0" algn="ctr">
              <a:buNone/>
            </a:pPr>
            <a:r>
              <a:rPr lang="en-GB" sz="4000" b="1" u="sng" dirty="0">
                <a:solidFill>
                  <a:srgbClr val="4C4383"/>
                </a:solidFill>
              </a:rPr>
              <a:t>Web:</a:t>
            </a:r>
            <a:r>
              <a:rPr lang="en-GB" sz="4000" u="sng" dirty="0">
                <a:solidFill>
                  <a:srgbClr val="4C4383"/>
                </a:solidFill>
              </a:rPr>
              <a:t> AXELOS.com</a:t>
            </a:r>
            <a:endParaRPr lang="en-GB" sz="4000" dirty="0">
              <a:solidFill>
                <a:srgbClr val="4C4383"/>
              </a:solidFill>
            </a:endParaRPr>
          </a:p>
          <a:p>
            <a:pPr marL="0" indent="0" algn="ctr">
              <a:buNone/>
            </a:pPr>
            <a:r>
              <a:rPr lang="en-GB" sz="4000" b="1" u="sng" dirty="0">
                <a:solidFill>
                  <a:srgbClr val="4C4383"/>
                </a:solidFill>
              </a:rPr>
              <a:t>Twitter:</a:t>
            </a:r>
            <a:r>
              <a:rPr lang="en-GB" sz="4000" u="sng" dirty="0">
                <a:solidFill>
                  <a:srgbClr val="4C4383"/>
                </a:solidFill>
              </a:rPr>
              <a:t> @AXELOS_GBP</a:t>
            </a:r>
            <a:endParaRPr lang="en-GB" sz="4000" dirty="0">
              <a:solidFill>
                <a:srgbClr val="4C4383"/>
              </a:solidFill>
            </a:endParaRPr>
          </a:p>
          <a:p>
            <a:pPr marL="0" indent="0" algn="ctr">
              <a:buNone/>
            </a:pPr>
            <a:r>
              <a:rPr lang="en-GB" sz="4000" b="1" u="sng" dirty="0">
                <a:solidFill>
                  <a:srgbClr val="4C4383"/>
                </a:solidFill>
              </a:rPr>
              <a:t>G+:</a:t>
            </a:r>
            <a:r>
              <a:rPr lang="en-GB" sz="4000" u="sng" dirty="0">
                <a:solidFill>
                  <a:srgbClr val="4C4383"/>
                </a:solidFill>
              </a:rPr>
              <a:t> AXELOS</a:t>
            </a:r>
            <a:endParaRPr lang="en-GB" sz="4000" dirty="0">
              <a:solidFill>
                <a:srgbClr val="4C4383"/>
              </a:solidFill>
            </a:endParaRPr>
          </a:p>
          <a:p>
            <a:pPr marL="0" indent="0" algn="ctr">
              <a:buNone/>
            </a:pPr>
            <a:r>
              <a:rPr lang="en-GB" sz="4000" b="1" u="sng" dirty="0">
                <a:solidFill>
                  <a:srgbClr val="4C4383"/>
                </a:solidFill>
              </a:rPr>
              <a:t>LinkedIn:</a:t>
            </a:r>
            <a:r>
              <a:rPr lang="en-GB" sz="4000" u="sng" dirty="0">
                <a:solidFill>
                  <a:srgbClr val="4C4383"/>
                </a:solidFill>
              </a:rPr>
              <a:t> AXELOS Global Best Practice</a:t>
            </a:r>
            <a:endParaRPr lang="en-GB" sz="4000" dirty="0">
              <a:solidFill>
                <a:srgbClr val="4C4383"/>
              </a:solidFill>
            </a:endParaRPr>
          </a:p>
          <a:p>
            <a:pPr marL="0" indent="0" algn="ctr">
              <a:buNone/>
            </a:pPr>
            <a:r>
              <a:rPr lang="en-GB" sz="4000" b="1" u="sng" dirty="0">
                <a:solidFill>
                  <a:srgbClr val="4C4383"/>
                </a:solidFill>
              </a:rPr>
              <a:t>YouTube:</a:t>
            </a:r>
            <a:r>
              <a:rPr lang="en-GB" sz="4000" u="sng" dirty="0">
                <a:solidFill>
                  <a:srgbClr val="4C4383"/>
                </a:solidFill>
              </a:rPr>
              <a:t> AXELOS</a:t>
            </a:r>
            <a:endParaRPr lang="en-GB" sz="4000" dirty="0">
              <a:solidFill>
                <a:srgbClr val="4C4383"/>
              </a:solidFill>
            </a:endParaRPr>
          </a:p>
        </p:txBody>
      </p:sp>
      <p:sp>
        <p:nvSpPr>
          <p:cNvPr id="5" name="Slide Number Placeholder 4"/>
          <p:cNvSpPr>
            <a:spLocks noGrp="1"/>
          </p:cNvSpPr>
          <p:nvPr>
            <p:ph type="sldNum" sz="quarter" idx="12"/>
          </p:nvPr>
        </p:nvSpPr>
        <p:spPr/>
        <p:txBody>
          <a:bodyPr/>
          <a:lstStyle/>
          <a:p>
            <a:fld id="{40B12B77-50B0-4444-BE68-9A2AC473F5F8}" type="slidenum">
              <a:rPr lang="en-GB" smtClean="0"/>
              <a:t>122</a:t>
            </a:fld>
            <a:endParaRPr lang="en-GB"/>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7968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new product development 3</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13</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04" y="1868591"/>
            <a:ext cx="10776521" cy="4122775"/>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8520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Approaches</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14</a:t>
            </a:fld>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665" y="1555034"/>
            <a:ext cx="8631691" cy="4695640"/>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3724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Agile Manifesto</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15</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08" y="1512536"/>
            <a:ext cx="10654622" cy="4669899"/>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9463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Which agile approach?</a:t>
            </a:r>
            <a:endParaRPr lang="en-GB" dirty="0"/>
          </a:p>
        </p:txBody>
      </p:sp>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16</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790" y="1735931"/>
            <a:ext cx="9551378" cy="4249859"/>
          </a:xfrm>
          <a:prstGeom prst="rect">
            <a:avLst/>
          </a:prstGeom>
        </p:spPr>
      </p:pic>
      <p:sp>
        <p:nvSpPr>
          <p:cNvPr id="12"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9432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or BAU</a:t>
            </a:r>
          </a:p>
        </p:txBody>
      </p:sp>
      <p:sp>
        <p:nvSpPr>
          <p:cNvPr id="3" name="Content Placeholder 2"/>
          <p:cNvSpPr>
            <a:spLocks noGrp="1"/>
          </p:cNvSpPr>
          <p:nvPr>
            <p:ph idx="1"/>
          </p:nvPr>
        </p:nvSpPr>
        <p:spPr>
          <a:xfrm>
            <a:off x="326937" y="1605847"/>
            <a:ext cx="11732915" cy="1891575"/>
          </a:xfrm>
        </p:spPr>
        <p:txBody>
          <a:bodyPr>
            <a:noAutofit/>
          </a:bodyPr>
          <a:lstStyle/>
          <a:p>
            <a:pPr marL="450850" indent="-450850">
              <a:lnSpc>
                <a:spcPct val="150000"/>
              </a:lnSpc>
              <a:buSzPct val="150000"/>
            </a:pPr>
            <a:r>
              <a:rPr lang="en-GB" sz="2000" dirty="0">
                <a:latin typeface="Verdana" panose="020B0604030504040204" pitchFamily="34" charset="0"/>
                <a:ea typeface="Verdana" panose="020B0604030504040204" pitchFamily="34" charset="0"/>
              </a:rPr>
              <a:t>PRINCE2 and PRINCE2 Agile are only suitable for projects</a:t>
            </a:r>
          </a:p>
          <a:p>
            <a:pPr marL="450850" indent="-450850">
              <a:lnSpc>
                <a:spcPct val="150000"/>
              </a:lnSpc>
              <a:buSzPct val="150000"/>
            </a:pPr>
            <a:r>
              <a:rPr lang="en-GB" sz="2000" dirty="0">
                <a:latin typeface="Verdana" panose="020B0604030504040204" pitchFamily="34" charset="0"/>
                <a:ea typeface="Verdana" panose="020B0604030504040204" pitchFamily="34" charset="0"/>
              </a:rPr>
              <a:t>Agile can be used on projects and for ongoing ‘Business as Usual’ (BAU) work</a:t>
            </a:r>
          </a:p>
          <a:p>
            <a:pPr marL="450850" lvl="0" indent="-450850">
              <a:lnSpc>
                <a:spcPct val="150000"/>
              </a:lnSpc>
              <a:buSzPct val="150000"/>
            </a:pPr>
            <a:r>
              <a:rPr lang="en-GB" sz="2000" dirty="0" smtClean="0">
                <a:latin typeface="Verdana" panose="020B0604030504040204" pitchFamily="34" charset="0"/>
                <a:ea typeface="Verdana" panose="020B0604030504040204" pitchFamily="34" charset="0"/>
              </a:rPr>
              <a:t>It’s important </a:t>
            </a:r>
            <a:r>
              <a:rPr lang="en-GB" sz="2000" dirty="0">
                <a:latin typeface="Verdana" panose="020B0604030504040204" pitchFamily="34" charset="0"/>
                <a:ea typeface="Verdana" panose="020B0604030504040204" pitchFamily="34" charset="0"/>
              </a:rPr>
              <a:t>to understand the difference between </a:t>
            </a:r>
            <a:r>
              <a:rPr lang="en-GB" sz="2000" dirty="0" smtClean="0">
                <a:latin typeface="Verdana" panose="020B0604030504040204" pitchFamily="34" charset="0"/>
                <a:ea typeface="Verdana" panose="020B0604030504040204" pitchFamily="34" charset="0"/>
              </a:rPr>
              <a:t/>
            </a:r>
            <a:br>
              <a:rPr lang="en-GB" sz="2000" dirty="0" smtClean="0">
                <a:latin typeface="Verdana" panose="020B0604030504040204" pitchFamily="34" charset="0"/>
                <a:ea typeface="Verdana" panose="020B0604030504040204" pitchFamily="34" charset="0"/>
              </a:rPr>
            </a:br>
            <a:r>
              <a:rPr lang="en-GB" sz="2000" dirty="0" smtClean="0">
                <a:latin typeface="Verdana" panose="020B0604030504040204" pitchFamily="34" charset="0"/>
                <a:ea typeface="Verdana" panose="020B0604030504040204" pitchFamily="34" charset="0"/>
              </a:rPr>
              <a:t>projects </a:t>
            </a:r>
            <a:r>
              <a:rPr lang="en-GB" sz="2000" dirty="0">
                <a:latin typeface="Verdana" panose="020B0604030504040204" pitchFamily="34" charset="0"/>
                <a:ea typeface="Verdana" panose="020B0604030504040204" pitchFamily="34" charset="0"/>
              </a:rPr>
              <a:t>and BAU to use agile appropriately</a:t>
            </a:r>
          </a:p>
        </p:txBody>
      </p:sp>
      <p:pic>
        <p:nvPicPr>
          <p:cNvPr id="5" name="Picture 2">
            <a:extLst>
              <a:ext uri="{FF2B5EF4-FFF2-40B4-BE49-F238E27FC236}">
                <a16:creationId xmlns:a16="http://schemas.microsoft.com/office/drawing/2014/main" xmlns="" id="{D4769779-EE9B-4F67-B608-6F2DB51FD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07" y="3920273"/>
            <a:ext cx="11276369" cy="246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
          <p:cNvSpPr>
            <a:spLocks noGrp="1"/>
          </p:cNvSpPr>
          <p:nvPr>
            <p:ph type="sldNum" sz="quarter" idx="12"/>
          </p:nvPr>
        </p:nvSpPr>
        <p:spPr>
          <a:xfrm>
            <a:off x="10842168" y="6506730"/>
            <a:ext cx="1344957" cy="365125"/>
          </a:xfrm>
        </p:spPr>
        <p:txBody>
          <a:bodyPr/>
          <a:lstStyle/>
          <a:p>
            <a:pPr algn="r"/>
            <a:fld id="{8EFBCB8E-A4ED-4CE6-9C20-EFE7C43D800D}" type="slidenum">
              <a:rPr lang="en-GB" smtClean="0"/>
              <a:t>17</a:t>
            </a:fld>
            <a:endParaRPr lang="en-GB" dirty="0"/>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3309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THE Difference between project work BAU work</a:t>
            </a:r>
          </a:p>
        </p:txBody>
      </p:sp>
      <p:pic>
        <p:nvPicPr>
          <p:cNvPr id="8" name="Picture 7">
            <a:extLst>
              <a:ext uri="{FF2B5EF4-FFF2-40B4-BE49-F238E27FC236}">
                <a16:creationId xmlns:a16="http://schemas.microsoft.com/office/drawing/2014/main" xmlns="" id="{1A47833F-1822-46C5-B40B-018EDF53EF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702" b="18991"/>
          <a:stretch/>
        </p:blipFill>
        <p:spPr>
          <a:xfrm>
            <a:off x="1363980" y="1611008"/>
            <a:ext cx="9098142" cy="3438668"/>
          </a:xfrm>
          <a:prstGeom prst="rect">
            <a:avLst/>
          </a:prstGeom>
        </p:spPr>
      </p:pic>
      <p:sp>
        <p:nvSpPr>
          <p:cNvPr id="7" name="Slide Number Placeholder 1"/>
          <p:cNvSpPr>
            <a:spLocks noGrp="1"/>
          </p:cNvSpPr>
          <p:nvPr>
            <p:ph type="sldNum" sz="quarter" idx="12"/>
          </p:nvPr>
        </p:nvSpPr>
        <p:spPr>
          <a:xfrm>
            <a:off x="10842168" y="6506730"/>
            <a:ext cx="1344957" cy="365125"/>
          </a:xfrm>
        </p:spPr>
        <p:txBody>
          <a:bodyPr/>
          <a:lstStyle/>
          <a:p>
            <a:pPr algn="r"/>
            <a:fld id="{43D30235-A1F8-49A3-B785-11ACBE27AB12}" type="slidenum">
              <a:rPr lang="en-GB" smtClean="0"/>
              <a:t>18</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3661" y="4659022"/>
            <a:ext cx="6121909" cy="138657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606" y="3839321"/>
            <a:ext cx="2762737" cy="1428081"/>
          </a:xfrm>
          <a:prstGeom prst="rect">
            <a:avLst/>
          </a:prstGeom>
        </p:spPr>
      </p:pic>
      <p:sp>
        <p:nvSpPr>
          <p:cNvPr id="11" name="Rectangle 10"/>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2"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495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‘agile’?</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19</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407" y="1419914"/>
            <a:ext cx="9198494" cy="4735226"/>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7970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24275" y="2712357"/>
            <a:ext cx="4743450" cy="1325563"/>
          </a:xfrm>
        </p:spPr>
        <p:txBody>
          <a:bodyPr>
            <a:normAutofit/>
          </a:bodyPr>
          <a:lstStyle/>
          <a:p>
            <a:r>
              <a:rPr lang="en-GB" sz="7000" dirty="0"/>
              <a:t>Welcome</a:t>
            </a:r>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2</a:t>
            </a:fld>
            <a:endParaRPr lang="en-GB" dirty="0"/>
          </a:p>
        </p:txBody>
      </p:sp>
    </p:spTree>
    <p:extLst>
      <p:ext uri="{BB962C8B-B14F-4D97-AF65-F5344CB8AC3E}">
        <p14:creationId xmlns:p14="http://schemas.microsoft.com/office/powerpoint/2010/main" val="3888469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Myths about ‘agile’</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20</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436" y="1910405"/>
            <a:ext cx="9474732" cy="3999076"/>
          </a:xfrm>
          <a:prstGeom prst="rect">
            <a:avLst/>
          </a:prstGeom>
        </p:spPr>
      </p:pic>
      <p:sp>
        <p:nvSpPr>
          <p:cNvPr id="9" name="Rectangle 8"/>
          <p:cNvSpPr/>
          <p:nvPr/>
        </p:nvSpPr>
        <p:spPr>
          <a:xfrm>
            <a:off x="1367436" y="3364032"/>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New</a:t>
            </a:r>
            <a:endParaRPr lang="en-AU" dirty="0">
              <a:latin typeface="Verdana" panose="020B0604030504040204" pitchFamily="34" charset="0"/>
              <a:ea typeface="Verdana" panose="020B0604030504040204" pitchFamily="34" charset="0"/>
            </a:endParaRPr>
          </a:p>
        </p:txBody>
      </p:sp>
      <p:sp>
        <p:nvSpPr>
          <p:cNvPr id="10" name="Rectangle 9"/>
          <p:cNvSpPr/>
          <p:nvPr/>
        </p:nvSpPr>
        <p:spPr>
          <a:xfrm>
            <a:off x="4536000" y="3366304"/>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A silver bullet</a:t>
            </a:r>
            <a:endParaRPr lang="en-AU" dirty="0">
              <a:latin typeface="Verdana" panose="020B0604030504040204" pitchFamily="34" charset="0"/>
              <a:ea typeface="Verdana" panose="020B0604030504040204" pitchFamily="34" charset="0"/>
            </a:endParaRPr>
          </a:p>
        </p:txBody>
      </p:sp>
      <p:sp>
        <p:nvSpPr>
          <p:cNvPr id="11" name="Rectangle 10"/>
          <p:cNvSpPr/>
          <p:nvPr/>
        </p:nvSpPr>
        <p:spPr>
          <a:xfrm>
            <a:off x="7991164" y="3382224"/>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Undisciplined</a:t>
            </a:r>
            <a:endParaRPr lang="en-AU" dirty="0">
              <a:latin typeface="Verdana" panose="020B0604030504040204" pitchFamily="34" charset="0"/>
              <a:ea typeface="Verdana" panose="020B0604030504040204" pitchFamily="34" charset="0"/>
            </a:endParaRPr>
          </a:p>
        </p:txBody>
      </p:sp>
      <p:sp>
        <p:nvSpPr>
          <p:cNvPr id="12" name="Rectangle 11"/>
          <p:cNvSpPr/>
          <p:nvPr/>
        </p:nvSpPr>
        <p:spPr>
          <a:xfrm>
            <a:off x="1383356" y="5495360"/>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Effortless</a:t>
            </a:r>
            <a:endParaRPr lang="en-AU" dirty="0">
              <a:latin typeface="Verdana" panose="020B0604030504040204" pitchFamily="34" charset="0"/>
              <a:ea typeface="Verdana" panose="020B0604030504040204" pitchFamily="34" charset="0"/>
            </a:endParaRPr>
          </a:p>
        </p:txBody>
      </p:sp>
      <p:sp>
        <p:nvSpPr>
          <p:cNvPr id="13" name="Rectangle 12"/>
          <p:cNvSpPr/>
          <p:nvPr/>
        </p:nvSpPr>
        <p:spPr>
          <a:xfrm>
            <a:off x="4551920" y="5497632"/>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No documentation</a:t>
            </a:r>
            <a:endParaRPr lang="en-AU" dirty="0">
              <a:latin typeface="Verdana" panose="020B0604030504040204" pitchFamily="34" charset="0"/>
              <a:ea typeface="Verdana" panose="020B0604030504040204" pitchFamily="34" charset="0"/>
            </a:endParaRPr>
          </a:p>
        </p:txBody>
      </p:sp>
      <p:sp>
        <p:nvSpPr>
          <p:cNvPr id="14" name="Rectangle 13"/>
          <p:cNvSpPr/>
          <p:nvPr/>
        </p:nvSpPr>
        <p:spPr>
          <a:xfrm>
            <a:off x="8007084" y="5513552"/>
            <a:ext cx="2781483" cy="545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Verdana" panose="020B0604030504040204" pitchFamily="34" charset="0"/>
                <a:ea typeface="Verdana" panose="020B0604030504040204" pitchFamily="34" charset="0"/>
              </a:rPr>
              <a:t>Instant results</a:t>
            </a:r>
            <a:endParaRPr lang="en-AU" dirty="0">
              <a:latin typeface="Verdana" panose="020B0604030504040204" pitchFamily="34" charset="0"/>
              <a:ea typeface="Verdana" panose="020B0604030504040204" pitchFamily="34" charset="0"/>
            </a:endParaRPr>
          </a:p>
        </p:txBody>
      </p:sp>
      <p:sp>
        <p:nvSpPr>
          <p:cNvPr id="15"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6767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style</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21</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812" y="1593355"/>
            <a:ext cx="9269165" cy="4749602"/>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63793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agile</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22</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040" y="1735931"/>
            <a:ext cx="9799897" cy="4271750"/>
          </a:xfrm>
          <a:prstGeom prst="rect">
            <a:avLst/>
          </a:prstGeom>
        </p:spPr>
      </p:pic>
      <p:sp>
        <p:nvSpPr>
          <p:cNvPr id="11"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6020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Enough design up front</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23</a:t>
            </a:fld>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928" y="1735931"/>
            <a:ext cx="9249140" cy="4577722"/>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930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Generic agile workflow</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24</a:t>
            </a:fld>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412" y="2163106"/>
            <a:ext cx="10268680" cy="3805060"/>
          </a:xfrm>
          <a:prstGeom prst="rect">
            <a:avLst/>
          </a:prstGeom>
        </p:spPr>
      </p:pic>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1481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06044" y="2305504"/>
            <a:ext cx="6179911" cy="2138363"/>
          </a:xfrm>
        </p:spPr>
        <p:txBody>
          <a:bodyPr>
            <a:normAutofit/>
          </a:bodyPr>
          <a:lstStyle/>
          <a:p>
            <a:pPr algn="ctr"/>
            <a:r>
              <a:rPr lang="en-GB" sz="4800" dirty="0" smtClean="0">
                <a:solidFill>
                  <a:srgbClr val="0070C0"/>
                </a:solidFill>
              </a:rPr>
              <a:t>Introducing</a:t>
            </a:r>
            <a:r>
              <a:rPr lang="en-GB" sz="4800" dirty="0">
                <a:solidFill>
                  <a:srgbClr val="0070C0"/>
                </a:solidFill>
              </a:rPr>
              <a:t/>
            </a:r>
            <a:br>
              <a:rPr lang="en-GB" sz="4800" dirty="0">
                <a:solidFill>
                  <a:srgbClr val="0070C0"/>
                </a:solidFill>
              </a:rPr>
            </a:br>
            <a:r>
              <a:rPr lang="en-GB" sz="4800" b="1" dirty="0" smtClean="0">
                <a:solidFill>
                  <a:srgbClr val="0070C0"/>
                </a:solidFill>
              </a:rPr>
              <a:t>PRINCE2</a:t>
            </a:r>
            <a:endParaRPr lang="en-US" sz="4800" b="1" dirty="0">
              <a:solidFill>
                <a:srgbClr val="0070C0"/>
              </a:solidFill>
            </a:endParaRPr>
          </a:p>
        </p:txBody>
      </p:sp>
      <p:sp>
        <p:nvSpPr>
          <p:cNvPr id="5"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25</a:t>
            </a:fld>
            <a:endParaRPr lang="en-GB" dirty="0"/>
          </a:p>
        </p:txBody>
      </p:sp>
    </p:spTree>
    <p:extLst>
      <p:ext uri="{BB962C8B-B14F-4D97-AF65-F5344CB8AC3E}">
        <p14:creationId xmlns:p14="http://schemas.microsoft.com/office/powerpoint/2010/main" val="679848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a:t>
            </a:r>
          </a:p>
        </p:txBody>
      </p:sp>
      <p:pic>
        <p:nvPicPr>
          <p:cNvPr id="5" name="Picture 2">
            <a:extLst>
              <a:ext uri="{FF2B5EF4-FFF2-40B4-BE49-F238E27FC236}">
                <a16:creationId xmlns:a16="http://schemas.microsoft.com/office/drawing/2014/main" xmlns="" id="{F6D14FFF-C5F8-4D2F-B88A-625D630F15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093" y="1005840"/>
            <a:ext cx="8851814" cy="522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1"/>
          <p:cNvSpPr>
            <a:spLocks noGrp="1"/>
          </p:cNvSpPr>
          <p:nvPr>
            <p:ph type="sldNum" sz="quarter" idx="12"/>
          </p:nvPr>
        </p:nvSpPr>
        <p:spPr>
          <a:xfrm>
            <a:off x="10842168" y="6506730"/>
            <a:ext cx="1344957" cy="365125"/>
          </a:xfrm>
        </p:spPr>
        <p:txBody>
          <a:bodyPr/>
          <a:lstStyle/>
          <a:p>
            <a:pPr algn="r"/>
            <a:fld id="{1618B4F2-EC2D-4277-B446-F7C91A9F1A04}" type="slidenum">
              <a:rPr lang="en-GB" smtClean="0"/>
              <a:t>26</a:t>
            </a:fld>
            <a:endParaRPr lang="en-GB" dirty="0"/>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3613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principles</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solidFill>
                  <a:srgbClr val="4C4383"/>
                </a:solidFill>
              </a:rPr>
              <a:t>The guiding obligations for good practice that a project should follow:</a:t>
            </a:r>
          </a:p>
          <a:p>
            <a:r>
              <a:rPr lang="en-GB" sz="2000" dirty="0"/>
              <a:t>Continued business justification</a:t>
            </a:r>
          </a:p>
          <a:p>
            <a:r>
              <a:rPr lang="en-GB" sz="2000" dirty="0"/>
              <a:t>Learn from experience</a:t>
            </a:r>
          </a:p>
          <a:p>
            <a:r>
              <a:rPr lang="en-GB" sz="2000" dirty="0"/>
              <a:t>Defined roles and responsibilities</a:t>
            </a:r>
          </a:p>
          <a:p>
            <a:r>
              <a:rPr lang="en-GB" sz="2000" dirty="0"/>
              <a:t>Manage by stages</a:t>
            </a:r>
          </a:p>
          <a:p>
            <a:r>
              <a:rPr lang="en-GB" sz="2000" dirty="0"/>
              <a:t>Manage by exception</a:t>
            </a:r>
          </a:p>
          <a:p>
            <a:r>
              <a:rPr lang="en-GB" sz="2000" dirty="0"/>
              <a:t>Focus on products</a:t>
            </a:r>
          </a:p>
          <a:p>
            <a:r>
              <a:rPr lang="en-GB" sz="2000" dirty="0"/>
              <a:t>Tailor to suit the project</a:t>
            </a:r>
          </a:p>
        </p:txBody>
      </p:sp>
      <p:sp>
        <p:nvSpPr>
          <p:cNvPr id="7" name="Slide Number Placeholder 1"/>
          <p:cNvSpPr>
            <a:spLocks noGrp="1"/>
          </p:cNvSpPr>
          <p:nvPr>
            <p:ph type="sldNum" sz="quarter" idx="12"/>
          </p:nvPr>
        </p:nvSpPr>
        <p:spPr>
          <a:xfrm>
            <a:off x="10842168" y="6506730"/>
            <a:ext cx="1344957" cy="365125"/>
          </a:xfrm>
        </p:spPr>
        <p:txBody>
          <a:bodyPr/>
          <a:lstStyle/>
          <a:p>
            <a:pPr algn="r"/>
            <a:fld id="{D452C545-944A-4A09-9988-E53D28D931E7}" type="slidenum">
              <a:rPr lang="en-GB" smtClean="0"/>
              <a:t>27</a:t>
            </a:fld>
            <a:endParaRPr lang="en-GB" dirty="0"/>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347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THEMES</a:t>
            </a:r>
          </a:p>
        </p:txBody>
      </p:sp>
      <p:graphicFrame>
        <p:nvGraphicFramePr>
          <p:cNvPr id="6" name="Table 5"/>
          <p:cNvGraphicFramePr>
            <a:graphicFrameLocks noGrp="1"/>
          </p:cNvGraphicFramePr>
          <p:nvPr>
            <p:extLst>
              <p:ext uri="{D42A27DB-BD31-4B8C-83A1-F6EECF244321}">
                <p14:modId xmlns:p14="http://schemas.microsoft.com/office/powerpoint/2010/main" val="4033864488"/>
              </p:ext>
            </p:extLst>
          </p:nvPr>
        </p:nvGraphicFramePr>
        <p:xfrm>
          <a:off x="701757" y="1417052"/>
          <a:ext cx="10788485" cy="5012676"/>
        </p:xfrm>
        <a:graphic>
          <a:graphicData uri="http://schemas.openxmlformats.org/drawingml/2006/table">
            <a:tbl>
              <a:tblPr firstRow="1" bandRow="1">
                <a:tableStyleId>{8A107856-5554-42FB-B03E-39F5DBC370BA}</a:tableStyleId>
              </a:tblPr>
              <a:tblGrid>
                <a:gridCol w="1949285">
                  <a:extLst>
                    <a:ext uri="{9D8B030D-6E8A-4147-A177-3AD203B41FA5}">
                      <a16:colId xmlns:a16="http://schemas.microsoft.com/office/drawing/2014/main" xmlns="" val="20000"/>
                    </a:ext>
                  </a:extLst>
                </a:gridCol>
                <a:gridCol w="8839200">
                  <a:extLst>
                    <a:ext uri="{9D8B030D-6E8A-4147-A177-3AD203B41FA5}">
                      <a16:colId xmlns:a16="http://schemas.microsoft.com/office/drawing/2014/main" xmlns="" val="20001"/>
                    </a:ext>
                  </a:extLst>
                </a:gridCol>
              </a:tblGrid>
              <a:tr h="470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bg1"/>
                          </a:solidFill>
                          <a:latin typeface="Trebuchet MS" panose="020B0603020202020204" pitchFamily="34" charset="0"/>
                        </a:rPr>
                        <a:t>Theme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solidFill>
                  </a:tcPr>
                </a:tc>
                <a:tc>
                  <a:txBody>
                    <a:bodyPr/>
                    <a:lstStyle/>
                    <a:p>
                      <a:r>
                        <a:rPr lang="en-GB" sz="2000" dirty="0">
                          <a:solidFill>
                            <a:schemeClr val="bg1"/>
                          </a:solidFill>
                          <a:latin typeface="Trebuchet MS" panose="020B0603020202020204" pitchFamily="34" charset="0"/>
                        </a:rPr>
                        <a:t>What</a:t>
                      </a:r>
                      <a:r>
                        <a:rPr lang="en-GB" sz="2000" baseline="0" dirty="0">
                          <a:solidFill>
                            <a:schemeClr val="bg1"/>
                          </a:solidFill>
                          <a:latin typeface="Trebuchet MS" panose="020B0603020202020204" pitchFamily="34" charset="0"/>
                        </a:rPr>
                        <a:t> does it do?</a:t>
                      </a:r>
                      <a:endParaRPr lang="en-GB" sz="2000" dirty="0">
                        <a:solidFill>
                          <a:schemeClr val="bg1"/>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solidFill>
                  </a:tcPr>
                </a:tc>
                <a:extLst>
                  <a:ext uri="{0D108BD9-81ED-4DB2-BD59-A6C34878D82A}">
                    <a16:rowId xmlns:a16="http://schemas.microsoft.com/office/drawing/2014/main" xmlns="" val="10000"/>
                  </a:ext>
                </a:extLst>
              </a:tr>
              <a:tr h="6256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a:latin typeface="Trebuchet MS" panose="020B0603020202020204" pitchFamily="34" charset="0"/>
                        </a:rPr>
                        <a:t>Business case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700" b="0" dirty="0">
                          <a:latin typeface="Trebuchet MS" panose="020B0603020202020204" pitchFamily="34" charset="0"/>
                        </a:rPr>
                        <a:t>Creates</a:t>
                      </a:r>
                      <a:r>
                        <a:rPr lang="en-GB" sz="1700" b="0" baseline="0" dirty="0">
                          <a:latin typeface="Trebuchet MS" panose="020B0603020202020204" pitchFamily="34" charset="0"/>
                        </a:rPr>
                        <a:t> and maintains a business justification for the project. Ensures project outcomes are achieved and benefits realized.</a:t>
                      </a:r>
                      <a:r>
                        <a:rPr lang="en-GB" sz="1700" b="0" dirty="0">
                          <a:latin typeface="Trebuchet MS" panose="020B0603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a:latin typeface="Trebuchet MS" panose="020B0603020202020204" pitchFamily="34" charset="0"/>
                        </a:rPr>
                        <a:t>Organization</a:t>
                      </a:r>
                      <a:endParaRPr lang="en-GB" sz="1700" b="0" dirty="0">
                        <a:solidFill>
                          <a:srgbClr val="C00000"/>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tc>
                  <a:txBody>
                    <a:bodyPr/>
                    <a:lstStyle/>
                    <a:p>
                      <a:r>
                        <a:rPr lang="en-GB" sz="1700" dirty="0">
                          <a:latin typeface="Trebuchet MS" panose="020B0603020202020204" pitchFamily="34" charset="0"/>
                        </a:rPr>
                        <a:t>Defines the project</a:t>
                      </a:r>
                      <a:r>
                        <a:rPr lang="en-GB" sz="1700" baseline="0" dirty="0">
                          <a:latin typeface="Trebuchet MS" panose="020B0603020202020204" pitchFamily="34" charset="0"/>
                        </a:rPr>
                        <a:t> organization structure and roles. Defines the approach to communicating and engaging with stakeholders.</a:t>
                      </a:r>
                      <a:endParaRPr lang="en-GB" sz="17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extLst>
                  <a:ext uri="{0D108BD9-81ED-4DB2-BD59-A6C34878D82A}">
                    <a16:rowId xmlns:a16="http://schemas.microsoft.com/office/drawing/2014/main" xmlns="" val="10002"/>
                  </a:ext>
                </a:extLst>
              </a:tr>
              <a:tr h="57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a:latin typeface="Trebuchet MS" panose="020B0603020202020204" pitchFamily="34" charset="0"/>
                        </a:rPr>
                        <a:t>Quality</a:t>
                      </a:r>
                      <a:endParaRPr lang="en-GB" sz="1700" b="0" dirty="0">
                        <a:solidFill>
                          <a:srgbClr val="C00000"/>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700" dirty="0">
                          <a:latin typeface="Trebuchet MS" panose="020B0603020202020204" pitchFamily="34" charset="0"/>
                        </a:rPr>
                        <a:t>Defines the project quality</a:t>
                      </a:r>
                      <a:r>
                        <a:rPr lang="en-GB" sz="1700" baseline="0" dirty="0">
                          <a:latin typeface="Trebuchet MS" panose="020B0603020202020204" pitchFamily="34" charset="0"/>
                        </a:rPr>
                        <a:t> management approach. Specifies prioritized acceptance criteria for the final project product(s).</a:t>
                      </a:r>
                      <a:endParaRPr lang="en-GB" sz="17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dk1"/>
                          </a:solidFill>
                          <a:latin typeface="Trebuchet MS" panose="020B0603020202020204" pitchFamily="34" charset="0"/>
                          <a:ea typeface="+mn-ea"/>
                          <a:cs typeface="+mn-cs"/>
                        </a:rPr>
                        <a:t>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tc>
                  <a:txBody>
                    <a:bodyPr/>
                    <a:lstStyle/>
                    <a:p>
                      <a:r>
                        <a:rPr lang="en-GB" sz="1700" b="0" kern="1200" dirty="0">
                          <a:solidFill>
                            <a:schemeClr val="dk1"/>
                          </a:solidFill>
                          <a:latin typeface="Trebuchet MS" panose="020B0603020202020204" pitchFamily="34" charset="0"/>
                          <a:ea typeface="+mn-ea"/>
                          <a:cs typeface="+mn-cs"/>
                        </a:rPr>
                        <a:t>Recommends different levels of plan to facilitate communication and control from the differing perspectives of the project organization. Plans enable the business case to be realized.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extLst>
                  <a:ext uri="{0D108BD9-81ED-4DB2-BD59-A6C34878D82A}">
                    <a16:rowId xmlns:a16="http://schemas.microsoft.com/office/drawing/2014/main" xmlns="" val="10004"/>
                  </a:ext>
                </a:extLst>
              </a:tr>
              <a:tr h="57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dirty="0">
                          <a:latin typeface="Trebuchet MS" panose="020B0603020202020204" pitchFamily="34" charset="0"/>
                        </a:rPr>
                        <a:t>Risk</a:t>
                      </a:r>
                      <a:endParaRPr lang="en-GB" sz="1700" b="0" dirty="0">
                        <a:solidFill>
                          <a:srgbClr val="C00000"/>
                        </a:solidFill>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700" dirty="0">
                          <a:latin typeface="Trebuchet MS" panose="020B0603020202020204" pitchFamily="34" charset="0"/>
                        </a:rPr>
                        <a:t>Defines the risk management</a:t>
                      </a:r>
                      <a:r>
                        <a:rPr lang="en-GB" sz="1700" baseline="0" dirty="0">
                          <a:latin typeface="Trebuchet MS" panose="020B0603020202020204" pitchFamily="34" charset="0"/>
                        </a:rPr>
                        <a:t> approach and ensures that project risks are identified, assessed and controlled. </a:t>
                      </a:r>
                      <a:endParaRPr lang="en-GB" sz="17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9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dk1"/>
                          </a:solidFill>
                          <a:latin typeface="Trebuchet MS" panose="020B0603020202020204" pitchFamily="34" charset="0"/>
                          <a:ea typeface="+mn-ea"/>
                          <a:cs typeface="+mn-cs"/>
                        </a:rPr>
                        <a:t>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700" b="0" kern="1200" dirty="0">
                          <a:solidFill>
                            <a:schemeClr val="dk1"/>
                          </a:solidFill>
                          <a:latin typeface="Trebuchet MS" panose="020B0603020202020204" pitchFamily="34" charset="0"/>
                          <a:ea typeface="+mn-ea"/>
                          <a:cs typeface="+mn-cs"/>
                        </a:rPr>
                        <a:t>Defines the change control approach and ensures that issues are captured, assessed and controlled.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C4383">
                        <a:alpha val="20000"/>
                      </a:srgbClr>
                    </a:solidFill>
                  </a:tcPr>
                </a:tc>
                <a:extLst>
                  <a:ext uri="{0D108BD9-81ED-4DB2-BD59-A6C34878D82A}">
                    <a16:rowId xmlns:a16="http://schemas.microsoft.com/office/drawing/2014/main" xmlns="" val="10006"/>
                  </a:ext>
                </a:extLst>
              </a:tr>
              <a:tr h="579900">
                <a:tc>
                  <a:txBody>
                    <a:bodyPr/>
                    <a:lstStyle/>
                    <a:p>
                      <a:r>
                        <a:rPr lang="en-GB" sz="1700" b="0" dirty="0">
                          <a:latin typeface="Trebuchet MS" panose="020B0603020202020204" pitchFamily="34" charset="0"/>
                        </a:rPr>
                        <a:t>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700" dirty="0">
                          <a:latin typeface="Trebuchet MS" panose="020B0603020202020204" pitchFamily="34" charset="0"/>
                        </a:rPr>
                        <a:t>Defines the way that the project progress</a:t>
                      </a:r>
                      <a:r>
                        <a:rPr lang="en-GB" sz="1700" baseline="0" dirty="0">
                          <a:latin typeface="Trebuchet MS" panose="020B0603020202020204" pitchFamily="34" charset="0"/>
                        </a:rPr>
                        <a:t> is measured and compared to performance targets. Progress enables a forecast of the continuing project  viability.</a:t>
                      </a:r>
                      <a:endParaRPr lang="en-GB" sz="1700" dirty="0">
                        <a:latin typeface="Trebuchet MS" panose="020B0603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8" name="Slide Number Placeholder 1"/>
          <p:cNvSpPr>
            <a:spLocks noGrp="1"/>
          </p:cNvSpPr>
          <p:nvPr>
            <p:ph type="sldNum" sz="quarter" idx="12"/>
          </p:nvPr>
        </p:nvSpPr>
        <p:spPr>
          <a:xfrm>
            <a:off x="10842168" y="6506730"/>
            <a:ext cx="1344957" cy="365125"/>
          </a:xfrm>
        </p:spPr>
        <p:txBody>
          <a:bodyPr/>
          <a:lstStyle/>
          <a:p>
            <a:pPr algn="r"/>
            <a:fld id="{616A0029-35D6-4290-B8E8-D745D7F69DB0}" type="slidenum">
              <a:rPr lang="en-GB" smtClean="0"/>
              <a:t>28</a:t>
            </a:fld>
            <a:endParaRPr lang="en-GB" dirty="0"/>
          </a:p>
        </p:txBody>
      </p:sp>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262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processes and themes</a:t>
            </a:r>
          </a:p>
        </p:txBody>
      </p:sp>
      <p:sp>
        <p:nvSpPr>
          <p:cNvPr id="3" name="Content Placeholder 2"/>
          <p:cNvSpPr>
            <a:spLocks noGrp="1"/>
          </p:cNvSpPr>
          <p:nvPr>
            <p:ph idx="1"/>
          </p:nvPr>
        </p:nvSpPr>
        <p:spPr>
          <a:xfrm>
            <a:off x="8153400" y="1823980"/>
            <a:ext cx="3438831" cy="4351338"/>
          </a:xfrm>
        </p:spPr>
        <p:txBody>
          <a:bodyPr>
            <a:noAutofit/>
          </a:bodyPr>
          <a:lstStyle/>
          <a:p>
            <a:r>
              <a:rPr lang="en-GB" sz="2000" dirty="0">
                <a:solidFill>
                  <a:schemeClr val="bg1">
                    <a:lumMod val="50000"/>
                  </a:schemeClr>
                </a:solidFill>
              </a:rPr>
              <a:t>Business case</a:t>
            </a:r>
          </a:p>
          <a:p>
            <a:r>
              <a:rPr lang="en-GB" sz="2000" dirty="0">
                <a:solidFill>
                  <a:schemeClr val="bg1">
                    <a:lumMod val="50000"/>
                  </a:schemeClr>
                </a:solidFill>
              </a:rPr>
              <a:t>Organization</a:t>
            </a:r>
          </a:p>
          <a:p>
            <a:r>
              <a:rPr lang="en-GB" sz="2000" dirty="0">
                <a:solidFill>
                  <a:schemeClr val="bg1">
                    <a:lumMod val="50000"/>
                  </a:schemeClr>
                </a:solidFill>
              </a:rPr>
              <a:t>Quality</a:t>
            </a:r>
          </a:p>
          <a:p>
            <a:r>
              <a:rPr lang="en-GB" sz="2000" dirty="0">
                <a:solidFill>
                  <a:schemeClr val="bg1">
                    <a:lumMod val="50000"/>
                  </a:schemeClr>
                </a:solidFill>
              </a:rPr>
              <a:t>Plans</a:t>
            </a:r>
          </a:p>
          <a:p>
            <a:r>
              <a:rPr lang="en-GB" sz="2000" dirty="0">
                <a:solidFill>
                  <a:schemeClr val="bg1">
                    <a:lumMod val="50000"/>
                  </a:schemeClr>
                </a:solidFill>
              </a:rPr>
              <a:t>Risk</a:t>
            </a:r>
          </a:p>
          <a:p>
            <a:r>
              <a:rPr lang="en-GB" sz="2000" dirty="0">
                <a:solidFill>
                  <a:schemeClr val="bg1">
                    <a:lumMod val="50000"/>
                  </a:schemeClr>
                </a:solidFill>
              </a:rPr>
              <a:t>Change</a:t>
            </a:r>
          </a:p>
          <a:p>
            <a:r>
              <a:rPr lang="en-GB" sz="2000" dirty="0">
                <a:solidFill>
                  <a:schemeClr val="bg1">
                    <a:lumMod val="50000"/>
                  </a:schemeClr>
                </a:solidFill>
              </a:rPr>
              <a:t>Progress</a:t>
            </a:r>
          </a:p>
        </p:txBody>
      </p:sp>
      <p:pic>
        <p:nvPicPr>
          <p:cNvPr id="5" name="Picture 2">
            <a:extLst>
              <a:ext uri="{FF2B5EF4-FFF2-40B4-BE49-F238E27FC236}">
                <a16:creationId xmlns:a16="http://schemas.microsoft.com/office/drawing/2014/main" xmlns="" id="{9C183939-3C32-413E-AD29-F192B285CC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642" y="1418163"/>
            <a:ext cx="6256743" cy="49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1"/>
          <p:cNvSpPr>
            <a:spLocks noGrp="1"/>
          </p:cNvSpPr>
          <p:nvPr>
            <p:ph type="sldNum" sz="quarter" idx="12"/>
          </p:nvPr>
        </p:nvSpPr>
        <p:spPr>
          <a:xfrm>
            <a:off x="10842168" y="6506730"/>
            <a:ext cx="1344957" cy="365125"/>
          </a:xfrm>
        </p:spPr>
        <p:txBody>
          <a:bodyPr/>
          <a:lstStyle/>
          <a:p>
            <a:pPr algn="r"/>
            <a:fld id="{7438D9B6-94D4-4D2A-BD95-E79940CEF0BA}" type="slidenum">
              <a:rPr lang="en-GB" smtClean="0"/>
              <a:t>29</a:t>
            </a:fld>
            <a:endParaRPr lang="en-GB" dirty="0"/>
          </a:p>
        </p:txBody>
      </p:sp>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1"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8505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yourself</a:t>
            </a:r>
          </a:p>
        </p:txBody>
      </p:sp>
      <p:sp>
        <p:nvSpPr>
          <p:cNvPr id="3" name="Content Placeholder 2"/>
          <p:cNvSpPr>
            <a:spLocks noGrp="1"/>
          </p:cNvSpPr>
          <p:nvPr>
            <p:ph idx="1"/>
          </p:nvPr>
        </p:nvSpPr>
        <p:spPr>
          <a:xfrm>
            <a:off x="3031919" y="2137878"/>
            <a:ext cx="7340380" cy="3389465"/>
          </a:xfrm>
        </p:spPr>
        <p:txBody>
          <a:bodyPr>
            <a:noAutofit/>
          </a:bodyPr>
          <a:lstStyle/>
          <a:p>
            <a:pPr marL="457200" indent="-457200">
              <a:lnSpc>
                <a:spcPct val="100000"/>
              </a:lnSpc>
              <a:spcBef>
                <a:spcPts val="1200"/>
              </a:spcBef>
              <a:buSzPct val="100000"/>
              <a:buFont typeface="+mj-lt"/>
              <a:buAutoNum type="arabicPeriod"/>
            </a:pPr>
            <a:r>
              <a:rPr lang="en-GB" sz="2400" dirty="0">
                <a:solidFill>
                  <a:schemeClr val="bg1">
                    <a:lumMod val="50000"/>
                  </a:schemeClr>
                </a:solidFill>
                <a:latin typeface="Verdana" panose="020B0604030504040204" pitchFamily="34" charset="0"/>
                <a:ea typeface="Verdana" panose="020B0604030504040204" pitchFamily="34" charset="0"/>
              </a:rPr>
              <a:t>Name (and company)</a:t>
            </a:r>
          </a:p>
          <a:p>
            <a:pPr marL="457200" indent="-457200">
              <a:lnSpc>
                <a:spcPct val="100000"/>
              </a:lnSpc>
              <a:spcBef>
                <a:spcPts val="1200"/>
              </a:spcBef>
              <a:buSzPct val="100000"/>
              <a:buFont typeface="+mj-lt"/>
              <a:buAutoNum type="arabicPeriod"/>
            </a:pPr>
            <a:r>
              <a:rPr lang="en-GB" sz="2400" dirty="0">
                <a:solidFill>
                  <a:schemeClr val="bg1">
                    <a:lumMod val="50000"/>
                  </a:schemeClr>
                </a:solidFill>
                <a:latin typeface="Verdana" panose="020B0604030504040204" pitchFamily="34" charset="0"/>
                <a:ea typeface="Verdana" panose="020B0604030504040204" pitchFamily="34" charset="0"/>
              </a:rPr>
              <a:t>Role</a:t>
            </a:r>
          </a:p>
          <a:p>
            <a:pPr marL="457200" indent="-457200">
              <a:lnSpc>
                <a:spcPct val="100000"/>
              </a:lnSpc>
              <a:spcBef>
                <a:spcPts val="1200"/>
              </a:spcBef>
              <a:buSzPct val="100000"/>
              <a:buFont typeface="+mj-lt"/>
              <a:buAutoNum type="arabicPeriod"/>
            </a:pPr>
            <a:r>
              <a:rPr lang="en-GB" sz="2400" dirty="0">
                <a:solidFill>
                  <a:schemeClr val="bg1">
                    <a:lumMod val="50000"/>
                  </a:schemeClr>
                </a:solidFill>
                <a:latin typeface="Verdana" panose="020B0604030504040204" pitchFamily="34" charset="0"/>
                <a:ea typeface="Verdana" panose="020B0604030504040204" pitchFamily="34" charset="0"/>
              </a:rPr>
              <a:t>Experience of PRINCE2</a:t>
            </a:r>
          </a:p>
          <a:p>
            <a:pPr marL="457200" indent="-457200">
              <a:lnSpc>
                <a:spcPct val="100000"/>
              </a:lnSpc>
              <a:spcBef>
                <a:spcPts val="1200"/>
              </a:spcBef>
              <a:buSzPct val="100000"/>
              <a:buFont typeface="+mj-lt"/>
              <a:buAutoNum type="arabicPeriod"/>
            </a:pPr>
            <a:r>
              <a:rPr lang="en-GB" sz="2400" dirty="0">
                <a:solidFill>
                  <a:schemeClr val="bg1">
                    <a:lumMod val="50000"/>
                  </a:schemeClr>
                </a:solidFill>
                <a:latin typeface="Verdana" panose="020B0604030504040204" pitchFamily="34" charset="0"/>
                <a:ea typeface="Verdana" panose="020B0604030504040204" pitchFamily="34" charset="0"/>
              </a:rPr>
              <a:t>Experience of agile</a:t>
            </a:r>
          </a:p>
          <a:p>
            <a:pPr marL="457200" indent="-457200">
              <a:lnSpc>
                <a:spcPct val="100000"/>
              </a:lnSpc>
              <a:spcBef>
                <a:spcPts val="1200"/>
              </a:spcBef>
              <a:buSzPct val="100000"/>
              <a:buFont typeface="+mj-lt"/>
              <a:buAutoNum type="arabicPeriod"/>
            </a:pPr>
            <a:r>
              <a:rPr lang="en-GB" sz="2400" dirty="0">
                <a:solidFill>
                  <a:schemeClr val="bg1">
                    <a:lumMod val="50000"/>
                  </a:schemeClr>
                </a:solidFill>
                <a:latin typeface="Verdana" panose="020B0604030504040204" pitchFamily="34" charset="0"/>
                <a:ea typeface="Verdana" panose="020B0604030504040204" pitchFamily="34" charset="0"/>
              </a:rPr>
              <a:t>Your objective for this course </a:t>
            </a:r>
            <a:endParaRPr lang="en-GB" sz="2400" dirty="0" smtClean="0">
              <a:solidFill>
                <a:schemeClr val="bg1">
                  <a:lumMod val="50000"/>
                </a:schemeClr>
              </a:solidFill>
              <a:latin typeface="Verdana" panose="020B0604030504040204" pitchFamily="34" charset="0"/>
              <a:ea typeface="Verdana" panose="020B0604030504040204" pitchFamily="34" charset="0"/>
            </a:endParaRPr>
          </a:p>
          <a:p>
            <a:pPr marL="457200" indent="-457200">
              <a:lnSpc>
                <a:spcPct val="100000"/>
              </a:lnSpc>
              <a:spcBef>
                <a:spcPts val="1200"/>
              </a:spcBef>
              <a:buSzPct val="100000"/>
              <a:buFont typeface="+mj-lt"/>
              <a:buAutoNum type="arabicPeriod"/>
            </a:pPr>
            <a:r>
              <a:rPr lang="en-GB" sz="2400" dirty="0" smtClean="0">
                <a:solidFill>
                  <a:schemeClr val="bg1">
                    <a:lumMod val="50000"/>
                  </a:schemeClr>
                </a:solidFill>
                <a:latin typeface="Verdana" panose="020B0604030504040204" pitchFamily="34" charset="0"/>
                <a:ea typeface="Verdana" panose="020B0604030504040204" pitchFamily="34" charset="0"/>
              </a:rPr>
              <a:t>Something interesting about yourself</a:t>
            </a:r>
            <a:endParaRPr lang="en-GB" sz="2400" dirty="0">
              <a:solidFill>
                <a:schemeClr val="bg1">
                  <a:lumMod val="50000"/>
                </a:schemeClr>
              </a:solidFill>
              <a:latin typeface="Verdana" panose="020B0604030504040204" pitchFamily="34" charset="0"/>
              <a:ea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3</a:t>
            </a:fld>
            <a:endParaRPr lang="en-GB" dirty="0"/>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1899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management products</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There are 26 management products that support the PRINCE2 method. </a:t>
            </a:r>
            <a:br>
              <a:rPr lang="en-GB" sz="2000" dirty="0"/>
            </a:br>
            <a:r>
              <a:rPr lang="en-GB" sz="2000" dirty="0"/>
              <a:t>All can and should be tailored.</a:t>
            </a:r>
          </a:p>
          <a:p>
            <a:r>
              <a:rPr lang="en-GB" sz="2000" dirty="0"/>
              <a:t>Key to successfully tailoring the method are the following:</a:t>
            </a:r>
          </a:p>
          <a:p>
            <a:pPr lvl="1"/>
            <a:r>
              <a:rPr lang="en-GB" sz="2000" dirty="0"/>
              <a:t>Business case</a:t>
            </a:r>
          </a:p>
          <a:p>
            <a:pPr lvl="1"/>
            <a:r>
              <a:rPr lang="en-GB" sz="2000" dirty="0"/>
              <a:t>Checkpoint report</a:t>
            </a:r>
          </a:p>
          <a:p>
            <a:pPr lvl="1"/>
            <a:r>
              <a:rPr lang="en-GB" sz="2000" dirty="0"/>
              <a:t>Highlight report</a:t>
            </a:r>
          </a:p>
          <a:p>
            <a:pPr lvl="1"/>
            <a:r>
              <a:rPr lang="en-GB" sz="2000" dirty="0"/>
              <a:t>Project brief</a:t>
            </a:r>
          </a:p>
          <a:p>
            <a:pPr lvl="1"/>
            <a:r>
              <a:rPr lang="en-GB" sz="2000" dirty="0"/>
              <a:t>Project initiation documentation</a:t>
            </a:r>
          </a:p>
          <a:p>
            <a:pPr lvl="1"/>
            <a:r>
              <a:rPr lang="en-GB" sz="2000" dirty="0"/>
              <a:t>Project product description</a:t>
            </a:r>
          </a:p>
          <a:p>
            <a:pPr lvl="1"/>
            <a:r>
              <a:rPr lang="en-GB" sz="2000" dirty="0"/>
              <a:t>Work package</a:t>
            </a:r>
          </a:p>
        </p:txBody>
      </p:sp>
      <p:sp>
        <p:nvSpPr>
          <p:cNvPr id="7" name="Slide Number Placeholder 1"/>
          <p:cNvSpPr>
            <a:spLocks noGrp="1"/>
          </p:cNvSpPr>
          <p:nvPr>
            <p:ph type="sldNum" sz="quarter" idx="12"/>
          </p:nvPr>
        </p:nvSpPr>
        <p:spPr>
          <a:xfrm>
            <a:off x="10842168" y="6506730"/>
            <a:ext cx="1344957" cy="365125"/>
          </a:xfrm>
        </p:spPr>
        <p:txBody>
          <a:bodyPr/>
          <a:lstStyle/>
          <a:p>
            <a:pPr algn="r"/>
            <a:fld id="{8315E69D-AC79-49B8-A867-8447FEFF676C}" type="slidenum">
              <a:rPr lang="en-GB" smtClean="0"/>
              <a:t>30</a:t>
            </a:fld>
            <a:endParaRPr lang="en-GB" dirty="0"/>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15962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PARAMETERS, TARGETS, TOLERANCE</a:t>
            </a:r>
            <a:endParaRPr lang="en-GB" dirty="0"/>
          </a:p>
        </p:txBody>
      </p:sp>
      <p:sp>
        <p:nvSpPr>
          <p:cNvPr id="7" name="Slide Number Placeholder 1"/>
          <p:cNvSpPr>
            <a:spLocks noGrp="1"/>
          </p:cNvSpPr>
          <p:nvPr>
            <p:ph type="sldNum" sz="quarter" idx="12"/>
          </p:nvPr>
        </p:nvSpPr>
        <p:spPr>
          <a:xfrm>
            <a:off x="10842168" y="6506730"/>
            <a:ext cx="1344957" cy="365125"/>
          </a:xfrm>
        </p:spPr>
        <p:txBody>
          <a:bodyPr/>
          <a:lstStyle/>
          <a:p>
            <a:pPr algn="r"/>
            <a:fld id="{8315E69D-AC79-49B8-A867-8447FEFF676C}" type="slidenum">
              <a:rPr lang="en-GB" smtClean="0"/>
              <a:t>31</a:t>
            </a:fld>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706" y="1735931"/>
            <a:ext cx="7606409" cy="4683877"/>
          </a:xfrm>
          <a:prstGeom prst="rect">
            <a:avLst/>
          </a:prstGeom>
        </p:spPr>
      </p:pic>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1970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prince2 journey with agile</a:t>
            </a:r>
          </a:p>
        </p:txBody>
      </p:sp>
      <p:sp>
        <p:nvSpPr>
          <p:cNvPr id="3" name="Content Placeholder 2"/>
          <p:cNvSpPr>
            <a:spLocks noGrp="1"/>
          </p:cNvSpPr>
          <p:nvPr>
            <p:ph idx="1"/>
          </p:nvPr>
        </p:nvSpPr>
        <p:spPr>
          <a:xfrm>
            <a:off x="345354" y="1823980"/>
            <a:ext cx="11246877" cy="2831840"/>
          </a:xfrm>
        </p:spPr>
        <p:txBody>
          <a:bodyPr>
            <a:noAutofit/>
          </a:bodyPr>
          <a:lstStyle/>
          <a:p>
            <a:pPr>
              <a:buSzPct val="150000"/>
            </a:pPr>
            <a:r>
              <a:rPr lang="en-GB" sz="2000" dirty="0"/>
              <a:t>How PRINCE2 may look in an agile context</a:t>
            </a:r>
          </a:p>
          <a:p>
            <a:pPr>
              <a:buSzPct val="150000"/>
            </a:pPr>
            <a:r>
              <a:rPr lang="en-GB" sz="2000" dirty="0"/>
              <a:t>Please note the word ‘typically’</a:t>
            </a:r>
          </a:p>
          <a:p>
            <a:pPr marL="0" indent="0">
              <a:buNone/>
            </a:pPr>
            <a:r>
              <a:rPr lang="en-GB" sz="2000" dirty="0"/>
              <a:t>	…and ‘</a:t>
            </a:r>
            <a:r>
              <a:rPr lang="en-GB" sz="2000" b="1" dirty="0"/>
              <a:t>a</a:t>
            </a:r>
            <a:r>
              <a:rPr lang="en-GB" sz="2000" dirty="0"/>
              <a:t> way’ not ‘</a:t>
            </a:r>
            <a:r>
              <a:rPr lang="en-GB" sz="2000" b="1" dirty="0"/>
              <a:t>the</a:t>
            </a:r>
            <a:r>
              <a:rPr lang="en-GB" sz="2000" dirty="0"/>
              <a:t> way’</a:t>
            </a:r>
          </a:p>
          <a:p>
            <a:pPr>
              <a:buSzPct val="150000"/>
            </a:pPr>
            <a:r>
              <a:rPr lang="en-GB" sz="2000" dirty="0"/>
              <a:t>Tailoring PRINCE2 depends on the project context and may affect:</a:t>
            </a:r>
          </a:p>
          <a:p>
            <a:pPr lvl="1"/>
            <a:r>
              <a:rPr lang="en-GB" sz="2000" dirty="0"/>
              <a:t>the level of formality</a:t>
            </a:r>
          </a:p>
          <a:p>
            <a:pPr lvl="1"/>
            <a:r>
              <a:rPr lang="en-GB" sz="2000" dirty="0"/>
              <a:t>where the emphasis is placed</a:t>
            </a:r>
          </a:p>
          <a:p>
            <a:pPr lvl="1"/>
            <a:r>
              <a:rPr lang="en-GB" sz="2000" dirty="0"/>
              <a:t>how it is carried out.</a:t>
            </a:r>
          </a:p>
        </p:txBody>
      </p:sp>
      <p:pic>
        <p:nvPicPr>
          <p:cNvPr id="5" name="Picture 4">
            <a:extLst>
              <a:ext uri="{FF2B5EF4-FFF2-40B4-BE49-F238E27FC236}">
                <a16:creationId xmlns:a16="http://schemas.microsoft.com/office/drawing/2014/main" xmlns="" id="{E9D113D8-648F-4DE4-81B0-E4DE085EA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93" y="4743869"/>
            <a:ext cx="10775509" cy="1247690"/>
          </a:xfrm>
          <a:prstGeom prst="rect">
            <a:avLst/>
          </a:prstGeom>
          <a:ln>
            <a:noFill/>
          </a:ln>
          <a:effectLst>
            <a:outerShdw blurRad="292100" dist="139700" dir="2700000" algn="tl" rotWithShape="0">
              <a:srgbClr val="333333">
                <a:alpha val="65000"/>
              </a:srgbClr>
            </a:outerShdw>
          </a:effectLst>
        </p:spPr>
      </p:pic>
      <p:sp>
        <p:nvSpPr>
          <p:cNvPr id="9" name="Slide Number Placeholder 1"/>
          <p:cNvSpPr>
            <a:spLocks noGrp="1"/>
          </p:cNvSpPr>
          <p:nvPr>
            <p:ph type="sldNum" sz="quarter" idx="12"/>
          </p:nvPr>
        </p:nvSpPr>
        <p:spPr>
          <a:xfrm>
            <a:off x="10842168" y="6506730"/>
            <a:ext cx="1344957" cy="365125"/>
          </a:xfrm>
        </p:spPr>
        <p:txBody>
          <a:bodyPr/>
          <a:lstStyle/>
          <a:p>
            <a:pPr algn="r"/>
            <a:fld id="{81C2A93C-AFF4-423E-9D99-7A9A2C003CB7}" type="slidenum">
              <a:rPr lang="en-GB" smtClean="0"/>
              <a:t>32</a:t>
            </a:fld>
            <a:endParaRPr lang="en-GB" dirty="0"/>
          </a:p>
        </p:txBody>
      </p:sp>
      <p:sp>
        <p:nvSpPr>
          <p:cNvPr id="11" name="Rectangle 10"/>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9947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52057" y="2290990"/>
            <a:ext cx="6487886" cy="2138363"/>
          </a:xfrm>
        </p:spPr>
        <p:txBody>
          <a:bodyPr>
            <a:normAutofit/>
          </a:bodyPr>
          <a:lstStyle/>
          <a:p>
            <a:pPr algn="ctr"/>
            <a:r>
              <a:rPr lang="en-GB" sz="4800" dirty="0" smtClean="0">
                <a:solidFill>
                  <a:srgbClr val="0070C0"/>
                </a:solidFill>
              </a:rPr>
              <a:t>Agile ways</a:t>
            </a:r>
            <a:br>
              <a:rPr lang="en-GB" sz="4800" dirty="0" smtClean="0">
                <a:solidFill>
                  <a:srgbClr val="0070C0"/>
                </a:solidFill>
              </a:rPr>
            </a:br>
            <a:r>
              <a:rPr lang="en-GB" sz="4800" dirty="0" smtClean="0">
                <a:solidFill>
                  <a:srgbClr val="0070C0"/>
                </a:solidFill>
              </a:rPr>
              <a:t>of working</a:t>
            </a:r>
            <a:endParaRPr lang="en-GB" sz="4800" dirty="0">
              <a:solidFill>
                <a:srgbClr val="0070C0"/>
              </a:solidFill>
            </a:endParaRPr>
          </a:p>
        </p:txBody>
      </p:sp>
      <p:sp>
        <p:nvSpPr>
          <p:cNvPr id="5"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33</a:t>
            </a:fld>
            <a:endParaRPr lang="en-GB" dirty="0"/>
          </a:p>
        </p:txBody>
      </p:sp>
    </p:spTree>
    <p:extLst>
      <p:ext uri="{BB962C8B-B14F-4D97-AF65-F5344CB8AC3E}">
        <p14:creationId xmlns:p14="http://schemas.microsoft.com/office/powerpoint/2010/main" val="2920405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PRINCE2 </a:t>
            </a:r>
            <a:r>
              <a:rPr lang="en-GB" dirty="0" err="1" smtClean="0"/>
              <a:t>Agile’s</a:t>
            </a:r>
            <a:r>
              <a:rPr lang="en-GB" dirty="0" smtClean="0"/>
              <a:t> </a:t>
            </a:r>
            <a:r>
              <a:rPr lang="en-GB" dirty="0"/>
              <a:t>view</a:t>
            </a:r>
          </a:p>
        </p:txBody>
      </p:sp>
      <p:pic>
        <p:nvPicPr>
          <p:cNvPr id="9" name="Picture 8">
            <a:extLst>
              <a:ext uri="{FF2B5EF4-FFF2-40B4-BE49-F238E27FC236}">
                <a16:creationId xmlns:a16="http://schemas.microsoft.com/office/drawing/2014/main" xmlns="" id="{FC8C93AC-8CAD-47F5-9757-EFE1E3A27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060" y="1212629"/>
            <a:ext cx="5726474" cy="5726474"/>
          </a:xfrm>
          <a:prstGeom prst="rect">
            <a:avLst/>
          </a:prstGeom>
        </p:spPr>
      </p:pic>
      <p:sp>
        <p:nvSpPr>
          <p:cNvPr id="10" name="Rectangle 9">
            <a:extLst>
              <a:ext uri="{FF2B5EF4-FFF2-40B4-BE49-F238E27FC236}">
                <a16:creationId xmlns:a16="http://schemas.microsoft.com/office/drawing/2014/main" xmlns="" id="{F6098346-8E83-4B0F-A2EA-41C4ECD90218}"/>
              </a:ext>
            </a:extLst>
          </p:cNvPr>
          <p:cNvSpPr/>
          <p:nvPr/>
        </p:nvSpPr>
        <p:spPr>
          <a:xfrm rot="21437278">
            <a:off x="3774073" y="1849693"/>
            <a:ext cx="4083696" cy="3754874"/>
          </a:xfrm>
          <a:prstGeom prst="rect">
            <a:avLst/>
          </a:prstGeom>
        </p:spPr>
        <p:txBody>
          <a:bodyPr wrap="square">
            <a:spAutoFit/>
          </a:bodyPr>
          <a:lstStyle/>
          <a:p>
            <a:pPr algn="ctr"/>
            <a:r>
              <a:rPr lang="en-GB" sz="3400" b="1" dirty="0">
                <a:solidFill>
                  <a:srgbClr val="FFFFFF"/>
                </a:solidFill>
                <a:latin typeface="Trebuchet MS" panose="020B0603020202020204" pitchFamily="34" charset="0"/>
              </a:rPr>
              <a:t>PRINCE2 Agile</a:t>
            </a:r>
          </a:p>
          <a:p>
            <a:pPr algn="ctr"/>
            <a:r>
              <a:rPr lang="en-GB" sz="3400" b="1" dirty="0">
                <a:solidFill>
                  <a:srgbClr val="FFFFFF"/>
                </a:solidFill>
                <a:latin typeface="Trebuchet MS" panose="020B0603020202020204" pitchFamily="34" charset="0"/>
              </a:rPr>
              <a:t>r</a:t>
            </a:r>
            <a:r>
              <a:rPr lang="en-GB" sz="3400" b="1" dirty="0" smtClean="0">
                <a:solidFill>
                  <a:srgbClr val="FFFFFF"/>
                </a:solidFill>
                <a:latin typeface="Trebuchet MS" panose="020B0603020202020204" pitchFamily="34" charset="0"/>
              </a:rPr>
              <a:t>egards </a:t>
            </a:r>
            <a:r>
              <a:rPr lang="en-GB" sz="3400" b="1" dirty="0">
                <a:solidFill>
                  <a:srgbClr val="FFFFFF"/>
                </a:solidFill>
                <a:latin typeface="Trebuchet MS" panose="020B0603020202020204" pitchFamily="34" charset="0"/>
              </a:rPr>
              <a:t>agile as </a:t>
            </a:r>
            <a:br>
              <a:rPr lang="en-GB" sz="3400" b="1" dirty="0">
                <a:solidFill>
                  <a:srgbClr val="FFFFFF"/>
                </a:solidFill>
                <a:latin typeface="Trebuchet MS" panose="020B0603020202020204" pitchFamily="34" charset="0"/>
              </a:rPr>
            </a:br>
            <a:r>
              <a:rPr lang="en-GB" sz="3400" b="1" dirty="0" smtClean="0">
                <a:solidFill>
                  <a:srgbClr val="FFFFFF"/>
                </a:solidFill>
                <a:latin typeface="Trebuchet MS" panose="020B0603020202020204" pitchFamily="34" charset="0"/>
              </a:rPr>
              <a:t>being a </a:t>
            </a:r>
            <a:r>
              <a:rPr lang="en-GB" sz="3400" b="1" dirty="0">
                <a:solidFill>
                  <a:srgbClr val="FFFFFF"/>
                </a:solidFill>
                <a:latin typeface="Trebuchet MS" panose="020B0603020202020204" pitchFamily="34" charset="0"/>
              </a:rPr>
              <a:t>‘family of behaviours, </a:t>
            </a:r>
          </a:p>
          <a:p>
            <a:pPr algn="ctr"/>
            <a:r>
              <a:rPr lang="en-GB" sz="3400" b="1" dirty="0">
                <a:solidFill>
                  <a:srgbClr val="FFFFFF"/>
                </a:solidFill>
                <a:latin typeface="Trebuchet MS" panose="020B0603020202020204" pitchFamily="34" charset="0"/>
              </a:rPr>
              <a:t>concepts,</a:t>
            </a:r>
          </a:p>
          <a:p>
            <a:pPr algn="ctr"/>
            <a:r>
              <a:rPr lang="en-GB" sz="3400" b="1" dirty="0">
                <a:solidFill>
                  <a:srgbClr val="FFFFFF"/>
                </a:solidFill>
                <a:latin typeface="Trebuchet MS" panose="020B0603020202020204" pitchFamily="34" charset="0"/>
              </a:rPr>
              <a:t>frameworks and</a:t>
            </a:r>
          </a:p>
          <a:p>
            <a:pPr algn="ctr"/>
            <a:r>
              <a:rPr lang="en-GB" sz="3400" b="1" dirty="0" smtClean="0">
                <a:solidFill>
                  <a:srgbClr val="FFFFFF"/>
                </a:solidFill>
                <a:latin typeface="Trebuchet MS" panose="020B0603020202020204" pitchFamily="34" charset="0"/>
              </a:rPr>
              <a:t>techniques’.</a:t>
            </a:r>
            <a:endParaRPr lang="en-GB" sz="3400" b="1" dirty="0">
              <a:solidFill>
                <a:srgbClr val="FFFFFF"/>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34</a:t>
            </a:fld>
            <a:endParaRPr lang="en-GB"/>
          </a:p>
        </p:txBody>
      </p:sp>
      <p:sp>
        <p:nvSpPr>
          <p:cNvPr id="12" name="Rectangle 11"/>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0270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behaviours, concepts and techniques</a:t>
            </a:r>
          </a:p>
        </p:txBody>
      </p:sp>
      <p:sp>
        <p:nvSpPr>
          <p:cNvPr id="7" name="Slide Number Placeholder 6"/>
          <p:cNvSpPr>
            <a:spLocks noGrp="1"/>
          </p:cNvSpPr>
          <p:nvPr>
            <p:ph type="sldNum" sz="quarter" idx="12"/>
          </p:nvPr>
        </p:nvSpPr>
        <p:spPr/>
        <p:txBody>
          <a:bodyPr/>
          <a:lstStyle/>
          <a:p>
            <a:fld id="{40B12B77-50B0-4444-BE68-9A2AC473F5F8}" type="slidenum">
              <a:rPr lang="en-GB" smtClean="0"/>
              <a:t>35</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615" y="1558610"/>
            <a:ext cx="8762770" cy="4734602"/>
          </a:xfrm>
          <a:prstGeom prst="rect">
            <a:avLst/>
          </a:prstGeom>
        </p:spPr>
      </p:pic>
      <p:sp>
        <p:nvSpPr>
          <p:cNvPr id="13" name="Rectangle 12"/>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1598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a:t>
            </a:r>
            <a:r>
              <a:rPr lang="en-GB" dirty="0" smtClean="0"/>
              <a:t>frameworks</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36</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232" y="1634503"/>
            <a:ext cx="8920975" cy="4284516"/>
          </a:xfrm>
          <a:prstGeom prst="rect">
            <a:avLst/>
          </a:prstGeom>
        </p:spPr>
      </p:pic>
      <p:sp>
        <p:nvSpPr>
          <p:cNvPr id="11" name="Rectangle 10"/>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6338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Overview</a:t>
            </a:r>
          </a:p>
        </p:txBody>
      </p:sp>
      <p:sp>
        <p:nvSpPr>
          <p:cNvPr id="3" name="Slide Number Placeholder 2"/>
          <p:cNvSpPr>
            <a:spLocks noGrp="1"/>
          </p:cNvSpPr>
          <p:nvPr>
            <p:ph type="sldNum" sz="quarter" idx="12"/>
          </p:nvPr>
        </p:nvSpPr>
        <p:spPr/>
        <p:txBody>
          <a:bodyPr/>
          <a:lstStyle/>
          <a:p>
            <a:fld id="{40B12B77-50B0-4444-BE68-9A2AC473F5F8}" type="slidenum">
              <a:rPr lang="en-GB" smtClean="0"/>
              <a:t>37</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947" y="1735931"/>
            <a:ext cx="9729724" cy="4256754"/>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0211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Roles – product owner</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38</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452" y="1717553"/>
            <a:ext cx="4286864" cy="4363690"/>
          </a:xfrm>
          <a:prstGeom prst="rect">
            <a:avLst/>
          </a:prstGeom>
        </p:spPr>
      </p:pic>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2590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Roles – Scrum Master</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39</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068" y="1735931"/>
            <a:ext cx="4528467" cy="3976611"/>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89810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COURSE OBJECTIVES</a:t>
            </a:r>
          </a:p>
        </p:txBody>
      </p:sp>
      <p:sp>
        <p:nvSpPr>
          <p:cNvPr id="3" name="Content Placeholder 2"/>
          <p:cNvSpPr>
            <a:spLocks noGrp="1"/>
          </p:cNvSpPr>
          <p:nvPr>
            <p:ph idx="1"/>
          </p:nvPr>
        </p:nvSpPr>
        <p:spPr>
          <a:xfrm>
            <a:off x="345355" y="1660204"/>
            <a:ext cx="11841770" cy="4351338"/>
          </a:xfrm>
        </p:spPr>
        <p:txBody>
          <a:bodyPr>
            <a:noAutofit/>
          </a:bodyPr>
          <a:lstStyle/>
          <a:p>
            <a:pPr marL="531813" lvl="1" indent="-531813">
              <a:lnSpc>
                <a:spcPct val="100000"/>
              </a:lnSpc>
              <a:spcBef>
                <a:spcPts val="600"/>
              </a:spcBef>
              <a:buSzPct val="100000"/>
              <a:buFont typeface="+mj-lt"/>
              <a:buAutoNum type="arabicPeriod"/>
            </a:pPr>
            <a:r>
              <a:rPr lang="en-GB" dirty="0" smtClean="0">
                <a:latin typeface="Verdana" panose="020B0604030504040204" pitchFamily="34" charset="0"/>
                <a:ea typeface="Verdana" panose="020B0604030504040204" pitchFamily="34" charset="0"/>
              </a:rPr>
              <a:t>Understand </a:t>
            </a:r>
            <a:r>
              <a:rPr lang="en-GB" dirty="0">
                <a:latin typeface="Verdana" panose="020B0604030504040204" pitchFamily="34" charset="0"/>
                <a:ea typeface="Verdana" panose="020B0604030504040204" pitchFamily="34" charset="0"/>
              </a:rPr>
              <a:t>the </a:t>
            </a:r>
            <a:r>
              <a:rPr lang="en-GB" dirty="0">
                <a:solidFill>
                  <a:schemeClr val="bg1">
                    <a:lumMod val="50000"/>
                  </a:schemeClr>
                </a:solidFill>
                <a:latin typeface="Verdana" panose="020B0604030504040204" pitchFamily="34" charset="0"/>
                <a:ea typeface="Verdana" panose="020B0604030504040204" pitchFamily="34" charset="0"/>
              </a:rPr>
              <a:t>key aspects </a:t>
            </a:r>
            <a:r>
              <a:rPr lang="en-GB" dirty="0">
                <a:latin typeface="Verdana" panose="020B0604030504040204" pitchFamily="34" charset="0"/>
                <a:ea typeface="Verdana" panose="020B0604030504040204" pitchFamily="34" charset="0"/>
              </a:rPr>
              <a:t>of PRINCE2</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Understand basic concepts behind common agile ways of working</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Demonstrate the purpose of combining PRINCE2 with agile ways of working</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Be able to fix and flex the six aspects of a project in an agile context</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Apply the PRINCE2 principles and tailor the themes, processes and </a:t>
            </a:r>
            <a:r>
              <a:rPr lang="en-GB" dirty="0" smtClean="0">
                <a:latin typeface="Verdana" panose="020B0604030504040204" pitchFamily="34" charset="0"/>
                <a:ea typeface="Verdana" panose="020B0604030504040204" pitchFamily="34" charset="0"/>
              </a:rPr>
              <a:t>management products </a:t>
            </a:r>
            <a:r>
              <a:rPr lang="en-GB" dirty="0">
                <a:latin typeface="Verdana" panose="020B0604030504040204" pitchFamily="34" charset="0"/>
                <a:ea typeface="Verdana" panose="020B0604030504040204" pitchFamily="34" charset="0"/>
              </a:rPr>
              <a:t>to a project in an agile context</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Incorporate the focus areas that can support a PRINCE2 Agile </a:t>
            </a:r>
            <a:r>
              <a:rPr lang="en-GB" dirty="0" smtClean="0">
                <a:latin typeface="Verdana" panose="020B0604030504040204" pitchFamily="34" charset="0"/>
                <a:ea typeface="Verdana" panose="020B0604030504040204" pitchFamily="34" charset="0"/>
              </a:rPr>
              <a:t>implementation</a:t>
            </a:r>
          </a:p>
          <a:p>
            <a:pPr marL="531813" lvl="1" indent="-531813">
              <a:lnSpc>
                <a:spcPct val="100000"/>
              </a:lnSpc>
              <a:spcBef>
                <a:spcPts val="600"/>
              </a:spcBef>
              <a:buSzPct val="100000"/>
              <a:buFont typeface="+mj-lt"/>
              <a:buAutoNum type="arabicPeriod"/>
            </a:pPr>
            <a:r>
              <a:rPr lang="en-GB" dirty="0">
                <a:latin typeface="Verdana" panose="020B0604030504040204" pitchFamily="34" charset="0"/>
                <a:ea typeface="Verdana" panose="020B0604030504040204" pitchFamily="34" charset="0"/>
              </a:rPr>
              <a:t>Prepare for the PRINCE2 Agile Foundation </a:t>
            </a:r>
            <a:r>
              <a:rPr lang="en-GB" dirty="0" smtClean="0">
                <a:latin typeface="Verdana" panose="020B0604030504040204" pitchFamily="34" charset="0"/>
                <a:ea typeface="Verdana" panose="020B0604030504040204" pitchFamily="34" charset="0"/>
              </a:rPr>
              <a:t>Exam</a:t>
            </a:r>
            <a:endParaRPr lang="en-GB" dirty="0">
              <a:latin typeface="Verdana" panose="020B0604030504040204" pitchFamily="34" charset="0"/>
              <a:ea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5D2D6B0F-3E1F-4530-A2FE-63570B3C016A}" type="slidenum">
              <a:rPr lang="en-GB" smtClean="0"/>
              <a:t>4</a:t>
            </a:fld>
            <a:endParaRPr lang="en-GB" dirty="0"/>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634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Roles – development team</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40</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129" y="1735931"/>
            <a:ext cx="4507058" cy="4231818"/>
          </a:xfrm>
          <a:prstGeom prst="rect">
            <a:avLst/>
          </a:prstGeom>
        </p:spPr>
      </p:pic>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52483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events – </a:t>
            </a:r>
            <a:r>
              <a:rPr lang="en-GB" dirty="0" err="1" smtClean="0"/>
              <a:t>sprintS</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41</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625" y="1582994"/>
            <a:ext cx="4218891" cy="4581806"/>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3425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events – sprint Planning</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42</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774" y="1749461"/>
            <a:ext cx="4109884" cy="4307038"/>
          </a:xfrm>
          <a:prstGeom prst="rect">
            <a:avLst/>
          </a:prstGeom>
        </p:spPr>
      </p:pic>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3630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events – Daily scrum (daily </a:t>
            </a:r>
            <a:r>
              <a:rPr lang="en-GB" dirty="0" err="1" smtClean="0"/>
              <a:t>standup</a:t>
            </a:r>
            <a:r>
              <a:rPr lang="en-GB" dirty="0" smtClean="0"/>
              <a:t>)</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43</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7934" y="1699156"/>
            <a:ext cx="4050891" cy="4399355"/>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8074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events – sprint review</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44</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923" y="1651820"/>
            <a:ext cx="3976490" cy="4318554"/>
          </a:xfrm>
          <a:prstGeom prst="rect">
            <a:avLst/>
          </a:prstGeom>
        </p:spPr>
      </p:pic>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6484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events – sprint retrospective</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45</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8439" y="1735931"/>
            <a:ext cx="4407748" cy="3886402"/>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82310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Scrum </a:t>
            </a:r>
            <a:r>
              <a:rPr lang="en-GB" dirty="0" smtClean="0"/>
              <a:t>Workflow</a:t>
            </a:r>
            <a:endParaRPr lang="en-GB" dirty="0"/>
          </a:p>
        </p:txBody>
      </p:sp>
      <p:pic>
        <p:nvPicPr>
          <p:cNvPr id="7" name="Picture 2">
            <a:extLst>
              <a:ext uri="{FF2B5EF4-FFF2-40B4-BE49-F238E27FC236}">
                <a16:creationId xmlns:a16="http://schemas.microsoft.com/office/drawing/2014/main" xmlns="" id="{521B71F8-AEA2-4150-844F-81EE1A45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5433" y="1073149"/>
            <a:ext cx="9585063" cy="5203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0B12B77-50B0-4444-BE68-9A2AC473F5F8}" type="slidenum">
              <a:rPr lang="en-GB" smtClean="0"/>
              <a:t>46</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43093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Kanban overview</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47</a:t>
            </a:fld>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4815" y="1489779"/>
            <a:ext cx="8473598" cy="4635718"/>
          </a:xfrm>
          <a:prstGeom prst="rect">
            <a:avLst/>
          </a:prstGeom>
        </p:spPr>
      </p:pic>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54456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Kanban board</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48</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60" y="1256491"/>
            <a:ext cx="9544220" cy="5373635"/>
          </a:xfrm>
          <a:prstGeom prst="rect">
            <a:avLst/>
          </a:prstGeom>
        </p:spPr>
      </p:pic>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8789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Lean </a:t>
            </a:r>
            <a:r>
              <a:rPr lang="en-GB" dirty="0" err="1"/>
              <a:t>startup</a:t>
            </a:r>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49</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008" y="1735931"/>
            <a:ext cx="9694391" cy="4225376"/>
          </a:xfrm>
          <a:prstGeom prst="rect">
            <a:avLst/>
          </a:prstGeom>
        </p:spPr>
      </p:pic>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369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 </a:t>
            </a:r>
            <a:r>
              <a:rPr lang="en-GB" dirty="0" smtClean="0"/>
              <a:t>PRINCE2 AGILE manual</a:t>
            </a:r>
            <a:endParaRPr lang="en-GB" dirty="0"/>
          </a:p>
        </p:txBody>
      </p:sp>
      <p:sp>
        <p:nvSpPr>
          <p:cNvPr id="3" name="Content Placeholder 2"/>
          <p:cNvSpPr>
            <a:spLocks noGrp="1"/>
          </p:cNvSpPr>
          <p:nvPr>
            <p:ph idx="1"/>
          </p:nvPr>
        </p:nvSpPr>
        <p:spPr>
          <a:xfrm>
            <a:off x="345354" y="1551020"/>
            <a:ext cx="11246877" cy="4351338"/>
          </a:xfrm>
        </p:spPr>
        <p:txBody>
          <a:bodyPr>
            <a:noAutofit/>
          </a:bodyPr>
          <a:lstStyle/>
          <a:p>
            <a:pPr marL="531813" indent="-531813">
              <a:buSzPct val="150000"/>
            </a:pPr>
            <a:r>
              <a:rPr lang="en-GB" sz="2400" dirty="0">
                <a:latin typeface="Verdana" panose="020B0604030504040204" pitchFamily="34" charset="0"/>
                <a:ea typeface="Verdana" panose="020B0604030504040204" pitchFamily="34" charset="0"/>
              </a:rPr>
              <a:t>Aligned to the PRINCE2 2017 manual (</a:t>
            </a:r>
            <a:r>
              <a:rPr lang="en-GB" sz="2400" dirty="0" smtClean="0">
                <a:latin typeface="Verdana" panose="020B0604030504040204" pitchFamily="34" charset="0"/>
                <a:ea typeface="Verdana" panose="020B0604030504040204" pitchFamily="34" charset="0"/>
              </a:rPr>
              <a:t>released </a:t>
            </a:r>
            <a:r>
              <a:rPr lang="en-GB" sz="2400" dirty="0">
                <a:latin typeface="Verdana" panose="020B0604030504040204" pitchFamily="34" charset="0"/>
                <a:ea typeface="Verdana" panose="020B0604030504040204" pitchFamily="34" charset="0"/>
              </a:rPr>
              <a:t>in mid-2018)</a:t>
            </a:r>
          </a:p>
          <a:p>
            <a:pPr marL="531813" indent="-531813">
              <a:buSzPct val="150000"/>
            </a:pPr>
            <a:r>
              <a:rPr lang="en-GB" sz="2400" dirty="0">
                <a:latin typeface="Verdana" panose="020B0604030504040204" pitchFamily="34" charset="0"/>
                <a:ea typeface="Verdana" panose="020B0604030504040204" pitchFamily="34" charset="0"/>
              </a:rPr>
              <a:t>Early chapters</a:t>
            </a:r>
          </a:p>
          <a:p>
            <a:pPr marL="900113" lvl="1" indent="-368300">
              <a:buSzPct val="100000"/>
            </a:pPr>
            <a:r>
              <a:rPr lang="en-GB" dirty="0">
                <a:latin typeface="Verdana" panose="020B0604030504040204" pitchFamily="34" charset="0"/>
                <a:ea typeface="Verdana" panose="020B0604030504040204" pitchFamily="34" charset="0"/>
              </a:rPr>
              <a:t>Basic understandings and drivers for PRINCE2 Agile.</a:t>
            </a:r>
          </a:p>
          <a:p>
            <a:pPr marL="531813" indent="-531813">
              <a:buSzPct val="150000"/>
            </a:pPr>
            <a:r>
              <a:rPr lang="en-GB" sz="2400" dirty="0">
                <a:latin typeface="Verdana" panose="020B0604030504040204" pitchFamily="34" charset="0"/>
                <a:ea typeface="Verdana" panose="020B0604030504040204" pitchFamily="34" charset="0"/>
              </a:rPr>
              <a:t>Middle chapters</a:t>
            </a:r>
          </a:p>
          <a:p>
            <a:pPr marL="900113" lvl="1" indent="-368300"/>
            <a:r>
              <a:rPr lang="en-GB" dirty="0">
                <a:latin typeface="Verdana" panose="020B0604030504040204" pitchFamily="34" charset="0"/>
                <a:ea typeface="Verdana" panose="020B0604030504040204" pitchFamily="34" charset="0"/>
              </a:rPr>
              <a:t>Discussion and description of the principles, themes, processes and management products</a:t>
            </a:r>
          </a:p>
          <a:p>
            <a:pPr marL="900113" lvl="1" indent="-368300"/>
            <a:r>
              <a:rPr lang="en-GB" dirty="0">
                <a:latin typeface="Verdana" panose="020B0604030504040204" pitchFamily="34" charset="0"/>
                <a:ea typeface="Verdana" panose="020B0604030504040204" pitchFamily="34" charset="0"/>
              </a:rPr>
              <a:t>What you may find</a:t>
            </a:r>
          </a:p>
          <a:p>
            <a:pPr marL="900113" lvl="1" indent="-368300"/>
            <a:r>
              <a:rPr lang="en-GB" dirty="0">
                <a:latin typeface="Verdana" panose="020B0604030504040204" pitchFamily="34" charset="0"/>
                <a:ea typeface="Verdana" panose="020B0604030504040204" pitchFamily="34" charset="0"/>
              </a:rPr>
              <a:t>What to do.</a:t>
            </a:r>
          </a:p>
          <a:p>
            <a:pPr marL="531813" indent="-531813">
              <a:buSzPct val="150000"/>
            </a:pPr>
            <a:r>
              <a:rPr lang="en-GB" sz="2400" dirty="0">
                <a:latin typeface="Verdana" panose="020B0604030504040204" pitchFamily="34" charset="0"/>
                <a:ea typeface="Verdana" panose="020B0604030504040204" pitchFamily="34" charset="0"/>
              </a:rPr>
              <a:t>Final chapters</a:t>
            </a:r>
          </a:p>
          <a:p>
            <a:pPr marL="900113" lvl="1" indent="-368300"/>
            <a:r>
              <a:rPr lang="en-GB" dirty="0">
                <a:latin typeface="Verdana" panose="020B0604030504040204" pitchFamily="34" charset="0"/>
                <a:ea typeface="Verdana" panose="020B0604030504040204" pitchFamily="34" charset="0"/>
              </a:rPr>
              <a:t>Focus areas: where PRINCE2 needs more detailed guidance when in an agile context</a:t>
            </a:r>
          </a:p>
          <a:p>
            <a:pPr marL="900113" lvl="1" indent="-368300"/>
            <a:r>
              <a:rPr lang="en-GB" dirty="0">
                <a:latin typeface="Verdana" panose="020B0604030504040204" pitchFamily="34" charset="0"/>
                <a:ea typeface="Verdana" panose="020B0604030504040204" pitchFamily="34" charset="0"/>
              </a:rPr>
              <a:t>The appendices.</a:t>
            </a:r>
          </a:p>
          <a:p>
            <a:pPr marL="0" indent="0">
              <a:buNone/>
            </a:pPr>
            <a:endParaRPr lang="en-GB" sz="2000" dirty="0"/>
          </a:p>
        </p:txBody>
      </p:sp>
      <p:sp>
        <p:nvSpPr>
          <p:cNvPr id="8" name="Slide Number Placeholder 1"/>
          <p:cNvSpPr>
            <a:spLocks noGrp="1"/>
          </p:cNvSpPr>
          <p:nvPr>
            <p:ph type="sldNum" sz="quarter" idx="12"/>
          </p:nvPr>
        </p:nvSpPr>
        <p:spPr>
          <a:xfrm>
            <a:off x="10842168" y="6506730"/>
            <a:ext cx="1344957" cy="365125"/>
          </a:xfrm>
        </p:spPr>
        <p:txBody>
          <a:bodyPr/>
          <a:lstStyle/>
          <a:p>
            <a:pPr algn="r"/>
            <a:fld id="{1F7257A7-3BB5-4EC6-AB40-626EAF3F2EDF}" type="slidenum">
              <a:rPr lang="en-GB" smtClean="0"/>
              <a:t>5</a:t>
            </a:fld>
            <a:endParaRPr lang="en-GB" dirty="0"/>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92242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Hierarchy of Requirements</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50</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30" y="1612490"/>
            <a:ext cx="8167937" cy="4385187"/>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9261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user stories</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51</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563" y="2104103"/>
            <a:ext cx="9434777" cy="3205316"/>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05413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story card - front</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52</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73" y="1830660"/>
            <a:ext cx="9469259" cy="4088360"/>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1373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story card - rear</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53</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62" y="1735931"/>
            <a:ext cx="9685912" cy="4139038"/>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6753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Estimating in agile environments</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54</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166" y="1627895"/>
            <a:ext cx="9413233" cy="4568187"/>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3235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Estimating BY relative size</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55</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661" y="1435509"/>
            <a:ext cx="8891059" cy="4680155"/>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51829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Estimating – t-shirt sizing</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56</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731" y="1557115"/>
            <a:ext cx="5753903" cy="9907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737" y="2665493"/>
            <a:ext cx="5706271" cy="17433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078" y="3292534"/>
            <a:ext cx="6230219" cy="2829320"/>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12118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 Estimating – story point sizing</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57</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082" y="1599944"/>
            <a:ext cx="7525685" cy="4466559"/>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325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1865062" cy="1325563"/>
          </a:xfrm>
        </p:spPr>
        <p:txBody>
          <a:bodyPr/>
          <a:lstStyle/>
          <a:p>
            <a:r>
              <a:rPr lang="en-GB" dirty="0" smtClean="0"/>
              <a:t>Agile Estimating – using the Fibonacci sequence</a:t>
            </a:r>
            <a:endParaRPr lang="en-GB" dirty="0"/>
          </a:p>
        </p:txBody>
      </p:sp>
      <p:sp>
        <p:nvSpPr>
          <p:cNvPr id="8" name="Slide Number Placeholder 7"/>
          <p:cNvSpPr>
            <a:spLocks noGrp="1"/>
          </p:cNvSpPr>
          <p:nvPr>
            <p:ph type="sldNum" sz="quarter" idx="12"/>
          </p:nvPr>
        </p:nvSpPr>
        <p:spPr/>
        <p:txBody>
          <a:bodyPr/>
          <a:lstStyle/>
          <a:p>
            <a:fld id="{40B12B77-50B0-4444-BE68-9A2AC473F5F8}" type="slidenum">
              <a:rPr lang="en-GB" smtClean="0"/>
              <a:t>58</a:t>
            </a:fld>
            <a:endParaRPr lang="en-GB"/>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95"/>
          <a:stretch/>
        </p:blipFill>
        <p:spPr>
          <a:xfrm>
            <a:off x="1112750" y="1496343"/>
            <a:ext cx="9684000" cy="4658647"/>
          </a:xfrm>
          <a:prstGeom prst="rect">
            <a:avLst/>
          </a:prstGeom>
        </p:spPr>
      </p:pic>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36297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a:t>
            </a:r>
            <a:r>
              <a:rPr lang="en-GB" dirty="0" smtClean="0"/>
              <a:t>Planning</a:t>
            </a:r>
            <a:endParaRPr lang="en-GB" dirty="0"/>
          </a:p>
        </p:txBody>
      </p:sp>
      <p:pic>
        <p:nvPicPr>
          <p:cNvPr id="5" name="Picture 2" descr="C:\Data\Main Data\##HIC\Consult\AXELOS\# PRINCE2 Agile Vanilla Courses\9780113314676_PRINCE2Agile_figures_2nd impression\PRINCE2Agile_Figure 12.3_Different planning levels, horizons and formats.jpg">
            <a:extLst>
              <a:ext uri="{FF2B5EF4-FFF2-40B4-BE49-F238E27FC236}">
                <a16:creationId xmlns:a16="http://schemas.microsoft.com/office/drawing/2014/main" xmlns="" id="{24431F0E-9D83-4911-A362-4C57CDD392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583" y="1428329"/>
            <a:ext cx="5795378" cy="47562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40B12B77-50B0-4444-BE68-9A2AC473F5F8}" type="slidenum">
              <a:rPr lang="en-GB" smtClean="0"/>
              <a:t>59</a:t>
            </a:fld>
            <a:endParaRPr lang="en-GB"/>
          </a:p>
        </p:txBody>
      </p:sp>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4867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structure</a:t>
            </a:r>
            <a:endParaRPr lang="en-GB" dirty="0"/>
          </a:p>
        </p:txBody>
      </p:sp>
      <p:sp>
        <p:nvSpPr>
          <p:cNvPr id="3" name="Content Placeholder 2"/>
          <p:cNvSpPr>
            <a:spLocks noGrp="1"/>
          </p:cNvSpPr>
          <p:nvPr>
            <p:ph idx="1"/>
          </p:nvPr>
        </p:nvSpPr>
        <p:spPr>
          <a:xfrm>
            <a:off x="1433014" y="1523729"/>
            <a:ext cx="10317707" cy="4351338"/>
          </a:xfrm>
        </p:spPr>
        <p:txBody>
          <a:bodyPr>
            <a:noAutofit/>
          </a:bodyPr>
          <a:lstStyle/>
          <a:p>
            <a:pPr marL="0" indent="0">
              <a:lnSpc>
                <a:spcPct val="150000"/>
              </a:lnSpc>
              <a:buSzPct val="150000"/>
              <a:buNone/>
            </a:pPr>
            <a:r>
              <a:rPr lang="en-GB" sz="2400" b="1" dirty="0">
                <a:latin typeface="Verdana" panose="020B0604030504040204" pitchFamily="34" charset="0"/>
                <a:ea typeface="Verdana" panose="020B0604030504040204" pitchFamily="34" charset="0"/>
              </a:rPr>
              <a:t>Part </a:t>
            </a:r>
            <a:r>
              <a:rPr lang="en-GB" sz="2400" b="1" dirty="0" smtClean="0">
                <a:latin typeface="Verdana" panose="020B0604030504040204" pitchFamily="34" charset="0"/>
                <a:ea typeface="Verdana" panose="020B0604030504040204" pitchFamily="34" charset="0"/>
              </a:rPr>
              <a:t>1 – Introducing PRINCE2 and agile</a:t>
            </a:r>
            <a:endParaRPr lang="en-GB" sz="2400" b="1" dirty="0">
              <a:latin typeface="Verdana" panose="020B0604030504040204" pitchFamily="34" charset="0"/>
              <a:ea typeface="Verdana" panose="020B0604030504040204" pitchFamily="34" charset="0"/>
            </a:endParaRPr>
          </a:p>
          <a:p>
            <a:pPr lvl="1">
              <a:buClr>
                <a:srgbClr val="00B0F0"/>
              </a:buClr>
              <a:buSzPct val="100000"/>
              <a:buFont typeface="Wingdings" panose="05000000000000000000" pitchFamily="2" charset="2"/>
              <a:buChar char="§"/>
            </a:pPr>
            <a:r>
              <a:rPr lang="en-GB" dirty="0" smtClean="0">
                <a:latin typeface="Verdana" panose="020B0604030504040204" pitchFamily="34" charset="0"/>
                <a:ea typeface="Verdana" panose="020B0604030504040204" pitchFamily="34" charset="0"/>
              </a:rPr>
              <a:t>Introducing ‘agile’</a:t>
            </a:r>
            <a:endParaRPr lang="en-GB" dirty="0">
              <a:latin typeface="Verdana" panose="020B0604030504040204" pitchFamily="34" charset="0"/>
              <a:ea typeface="Verdana" panose="020B0604030504040204" pitchFamily="34" charset="0"/>
            </a:endParaRPr>
          </a:p>
          <a:p>
            <a:pPr lvl="1">
              <a:buClr>
                <a:srgbClr val="00B0F0"/>
              </a:buClr>
              <a:buSzPct val="100000"/>
              <a:buFont typeface="Wingdings" panose="05000000000000000000" pitchFamily="2" charset="2"/>
              <a:buChar char="§"/>
            </a:pPr>
            <a:r>
              <a:rPr lang="en-GB" dirty="0" smtClean="0">
                <a:latin typeface="Verdana" panose="020B0604030504040204" pitchFamily="34" charset="0"/>
                <a:ea typeface="Verdana" panose="020B0604030504040204" pitchFamily="34" charset="0"/>
              </a:rPr>
              <a:t>Introducing PRINCE2</a:t>
            </a:r>
            <a:endParaRPr lang="en-GB" dirty="0">
              <a:latin typeface="Verdana" panose="020B0604030504040204" pitchFamily="34" charset="0"/>
              <a:ea typeface="Verdana" panose="020B0604030504040204" pitchFamily="34" charset="0"/>
            </a:endParaRPr>
          </a:p>
          <a:p>
            <a:pPr lvl="1">
              <a:buClr>
                <a:srgbClr val="00B0F0"/>
              </a:buClr>
              <a:buSzPct val="100000"/>
              <a:buFont typeface="Wingdings" panose="05000000000000000000" pitchFamily="2" charset="2"/>
              <a:buChar char="§"/>
            </a:pPr>
            <a:r>
              <a:rPr lang="en-GB" dirty="0" smtClean="0">
                <a:latin typeface="Verdana" panose="020B0604030504040204" pitchFamily="34" charset="0"/>
                <a:ea typeface="Verdana" panose="020B0604030504040204" pitchFamily="34" charset="0"/>
              </a:rPr>
              <a:t>Agile ways of working</a:t>
            </a:r>
            <a:endParaRPr lang="en-GB" dirty="0">
              <a:latin typeface="Verdana" panose="020B0604030504040204" pitchFamily="34" charset="0"/>
              <a:ea typeface="Verdana" panose="020B0604030504040204" pitchFamily="34" charset="0"/>
            </a:endParaRPr>
          </a:p>
          <a:p>
            <a:pPr marL="0" indent="0">
              <a:lnSpc>
                <a:spcPct val="150000"/>
              </a:lnSpc>
              <a:buSzPct val="150000"/>
              <a:buNone/>
            </a:pPr>
            <a:r>
              <a:rPr lang="en-GB" sz="2400" b="1" dirty="0" smtClean="0">
                <a:latin typeface="Verdana" panose="020B0604030504040204" pitchFamily="34" charset="0"/>
                <a:ea typeface="Verdana" panose="020B0604030504040204" pitchFamily="34" charset="0"/>
              </a:rPr>
              <a:t>Part 2 – Combining PRINCE2 and agile ways of working</a:t>
            </a:r>
            <a:endParaRPr lang="en-GB" sz="2400" b="1" dirty="0">
              <a:latin typeface="Verdana" panose="020B0604030504040204" pitchFamily="34" charset="0"/>
              <a:ea typeface="Verdana" panose="020B0604030504040204" pitchFamily="34" charset="0"/>
            </a:endParaRPr>
          </a:p>
          <a:p>
            <a:pPr lvl="1">
              <a:buClr>
                <a:srgbClr val="00B0F0"/>
              </a:buClr>
              <a:buSzPct val="100000"/>
              <a:buFont typeface="Wingdings" panose="05000000000000000000" pitchFamily="2" charset="2"/>
              <a:buChar char="§"/>
            </a:pPr>
            <a:r>
              <a:rPr lang="en-GB" dirty="0">
                <a:latin typeface="Verdana" panose="020B0604030504040204" pitchFamily="34" charset="0"/>
                <a:ea typeface="Verdana" panose="020B0604030504040204" pitchFamily="34" charset="0"/>
              </a:rPr>
              <a:t>Agile behaviours and PRINCE2’s principles</a:t>
            </a:r>
          </a:p>
          <a:p>
            <a:pPr lvl="1">
              <a:buClr>
                <a:srgbClr val="00B0F0"/>
              </a:buClr>
              <a:buSzPct val="100000"/>
              <a:buFont typeface="Wingdings" panose="05000000000000000000" pitchFamily="2" charset="2"/>
              <a:buChar char="§"/>
            </a:pPr>
            <a:r>
              <a:rPr lang="en-GB" dirty="0">
                <a:latin typeface="Verdana" panose="020B0604030504040204" pitchFamily="34" charset="0"/>
                <a:ea typeface="Verdana" panose="020B0604030504040204" pitchFamily="34" charset="0"/>
              </a:rPr>
              <a:t>Agile and PRINCE2’s themes</a:t>
            </a:r>
          </a:p>
          <a:p>
            <a:pPr lvl="1">
              <a:buClr>
                <a:srgbClr val="00B0F0"/>
              </a:buClr>
              <a:buSzPct val="100000"/>
              <a:buFont typeface="Wingdings" panose="05000000000000000000" pitchFamily="2" charset="2"/>
              <a:buChar char="§"/>
            </a:pPr>
            <a:r>
              <a:rPr lang="en-GB" dirty="0">
                <a:latin typeface="Verdana" panose="020B0604030504040204" pitchFamily="34" charset="0"/>
                <a:ea typeface="Verdana" panose="020B0604030504040204" pitchFamily="34" charset="0"/>
              </a:rPr>
              <a:t>Agile and PRINCE2’s processes</a:t>
            </a:r>
          </a:p>
          <a:p>
            <a:pPr marL="0" indent="0">
              <a:lnSpc>
                <a:spcPct val="150000"/>
              </a:lnSpc>
              <a:buSzPct val="150000"/>
              <a:buNone/>
            </a:pPr>
            <a:r>
              <a:rPr lang="en-GB" sz="2400" b="1" dirty="0">
                <a:latin typeface="Verdana" panose="020B0604030504040204" pitchFamily="34" charset="0"/>
                <a:ea typeface="Verdana" panose="020B0604030504040204" pitchFamily="34" charset="0"/>
              </a:rPr>
              <a:t>Part </a:t>
            </a:r>
            <a:r>
              <a:rPr lang="en-GB" sz="2400" b="1" dirty="0" smtClean="0">
                <a:latin typeface="Verdana" panose="020B0604030504040204" pitchFamily="34" charset="0"/>
                <a:ea typeface="Verdana" panose="020B0604030504040204" pitchFamily="34" charset="0"/>
              </a:rPr>
              <a:t>3</a:t>
            </a:r>
            <a:endParaRPr lang="en-GB" sz="2400" b="1" dirty="0">
              <a:latin typeface="Verdana" panose="020B0604030504040204" pitchFamily="34" charset="0"/>
              <a:ea typeface="Verdana" panose="020B0604030504040204" pitchFamily="34" charset="0"/>
            </a:endParaRPr>
          </a:p>
          <a:p>
            <a:pPr lvl="1">
              <a:buClr>
                <a:srgbClr val="00B0F0"/>
              </a:buClr>
              <a:buSzPct val="100000"/>
              <a:buFont typeface="Wingdings" panose="05000000000000000000" pitchFamily="2" charset="2"/>
              <a:buChar char="§"/>
            </a:pPr>
            <a:r>
              <a:rPr lang="en-GB" dirty="0">
                <a:latin typeface="Verdana" panose="020B0604030504040204" pitchFamily="34" charset="0"/>
                <a:ea typeface="Verdana" panose="020B0604030504040204" pitchFamily="34" charset="0"/>
              </a:rPr>
              <a:t>PRINCE2’s Focus Areas</a:t>
            </a:r>
          </a:p>
        </p:txBody>
      </p:sp>
      <p:sp>
        <p:nvSpPr>
          <p:cNvPr id="8" name="Slide Number Placeholder 1"/>
          <p:cNvSpPr>
            <a:spLocks noGrp="1"/>
          </p:cNvSpPr>
          <p:nvPr>
            <p:ph type="sldNum" sz="quarter" idx="12"/>
          </p:nvPr>
        </p:nvSpPr>
        <p:spPr>
          <a:xfrm>
            <a:off x="10842168" y="6506730"/>
            <a:ext cx="1344957" cy="365125"/>
          </a:xfrm>
        </p:spPr>
        <p:txBody>
          <a:bodyPr/>
          <a:lstStyle/>
          <a:p>
            <a:pPr algn="r"/>
            <a:fld id="{E209C736-F8F3-4D03-B542-E0314C54A5E2}" type="slidenum">
              <a:rPr lang="en-GB" smtClean="0"/>
              <a:t>6</a:t>
            </a:fld>
            <a:endParaRPr lang="en-GB" dirty="0"/>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60808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Tracking progress with burn charts</a:t>
            </a:r>
          </a:p>
        </p:txBody>
      </p:sp>
      <p:pic>
        <p:nvPicPr>
          <p:cNvPr id="7" name="Picture 2" descr="C:\Data\Main Data\##HIC\Consult\AXELOS\# PRINCE2 Agile Vanilla Courses\9780113314676_PRINCE2Agile_figures_2nd impression\PRINCE2Agile_Figure 15.1_Burn-down and burn-up charts_v2.jpg">
            <a:extLst>
              <a:ext uri="{FF2B5EF4-FFF2-40B4-BE49-F238E27FC236}">
                <a16:creationId xmlns:a16="http://schemas.microsoft.com/office/drawing/2014/main" xmlns="" id="{0F934263-4900-4F61-84C6-FC2FC18F2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106" y="1735931"/>
            <a:ext cx="7329906" cy="446516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B12B77-50B0-4444-BE68-9A2AC473F5F8}" type="slidenum">
              <a:rPr lang="en-GB" smtClean="0"/>
              <a:t>60</a:t>
            </a:fld>
            <a:endParaRPr lang="en-GB"/>
          </a:p>
        </p:txBody>
      </p:sp>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536100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724275" y="2777446"/>
            <a:ext cx="4743450" cy="1325562"/>
          </a:xfrm>
        </p:spPr>
        <p:txBody>
          <a:bodyPr>
            <a:noAutofit/>
          </a:bodyPr>
          <a:lstStyle/>
          <a:p>
            <a:pPr algn="ctr"/>
            <a:r>
              <a:rPr lang="en-GB" sz="4800" dirty="0">
                <a:solidFill>
                  <a:srgbClr val="0070C0"/>
                </a:solidFill>
              </a:rPr>
              <a:t>Blending PRINCE2 and agile</a:t>
            </a: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61</a:t>
            </a:fld>
            <a:endParaRPr lang="en-GB" dirty="0"/>
          </a:p>
        </p:txBody>
      </p:sp>
    </p:spTree>
    <p:extLst>
      <p:ext uri="{BB962C8B-B14F-4D97-AF65-F5344CB8AC3E}">
        <p14:creationId xmlns:p14="http://schemas.microsoft.com/office/powerpoint/2010/main" val="3602042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608080"/>
            <a:ext cx="11865063" cy="1325563"/>
          </a:xfrm>
        </p:spPr>
        <p:txBody>
          <a:bodyPr/>
          <a:lstStyle/>
          <a:p>
            <a:r>
              <a:rPr lang="en-GB" dirty="0"/>
              <a:t>PRINCE2 </a:t>
            </a:r>
            <a:r>
              <a:rPr lang="en-GB" dirty="0" smtClean="0"/>
              <a:t>Agile: </a:t>
            </a:r>
            <a:r>
              <a:rPr lang="en-GB" dirty="0"/>
              <a:t>blending PRINCE2 and agile together</a:t>
            </a:r>
          </a:p>
        </p:txBody>
      </p:sp>
      <p:sp>
        <p:nvSpPr>
          <p:cNvPr id="3" name="Content Placeholder 2"/>
          <p:cNvSpPr>
            <a:spLocks noGrp="1"/>
          </p:cNvSpPr>
          <p:nvPr>
            <p:ph idx="1"/>
          </p:nvPr>
        </p:nvSpPr>
        <p:spPr>
          <a:xfrm>
            <a:off x="345354" y="2602471"/>
            <a:ext cx="11246877" cy="4351338"/>
          </a:xfrm>
        </p:spPr>
        <p:txBody>
          <a:bodyPr>
            <a:noAutofit/>
          </a:bodyPr>
          <a:lstStyle/>
          <a:p>
            <a:pPr>
              <a:lnSpc>
                <a:spcPct val="150000"/>
              </a:lnSpc>
              <a:buSzPct val="150000"/>
            </a:pPr>
            <a:r>
              <a:rPr lang="en-GB" sz="2000" dirty="0"/>
              <a:t>PRINCE2 and agile each have their own strengths</a:t>
            </a:r>
          </a:p>
          <a:p>
            <a:pPr>
              <a:lnSpc>
                <a:spcPct val="150000"/>
              </a:lnSpc>
              <a:buSzPct val="150000"/>
            </a:pPr>
            <a:r>
              <a:rPr lang="en-GB" sz="2000" dirty="0"/>
              <a:t>PRINCE2 focuses on direction and management </a:t>
            </a:r>
          </a:p>
          <a:p>
            <a:pPr>
              <a:lnSpc>
                <a:spcPct val="150000"/>
              </a:lnSpc>
              <a:buSzPct val="150000"/>
            </a:pPr>
            <a:r>
              <a:rPr lang="en-GB" sz="2000" dirty="0"/>
              <a:t>Agile is delivery focused</a:t>
            </a:r>
          </a:p>
          <a:p>
            <a:endParaRPr lang="en-GB" sz="2000" dirty="0"/>
          </a:p>
        </p:txBody>
      </p:sp>
      <p:pic>
        <p:nvPicPr>
          <p:cNvPr id="6" name="Picture 5">
            <a:extLst>
              <a:ext uri="{FF2B5EF4-FFF2-40B4-BE49-F238E27FC236}">
                <a16:creationId xmlns:a16="http://schemas.microsoft.com/office/drawing/2014/main" xmlns="" id="{EFBDF8E1-7E8D-42B6-BCCF-131BD9533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611" y="1563046"/>
            <a:ext cx="4960620" cy="4732514"/>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62</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19100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PRINCE2 Agile comprise of?</a:t>
            </a:r>
          </a:p>
        </p:txBody>
      </p:sp>
      <p:pic>
        <p:nvPicPr>
          <p:cNvPr id="8" name="Picture 7">
            <a:extLst>
              <a:ext uri="{FF2B5EF4-FFF2-40B4-BE49-F238E27FC236}">
                <a16:creationId xmlns:a16="http://schemas.microsoft.com/office/drawing/2014/main" xmlns="" id="{7DCF1D31-14D9-4E1E-87AA-B6E41DFC91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94"/>
          <a:stretch/>
        </p:blipFill>
        <p:spPr>
          <a:xfrm>
            <a:off x="3221264" y="1395140"/>
            <a:ext cx="5532120" cy="5040000"/>
          </a:xfrm>
          <a:prstGeom prst="rect">
            <a:avLst/>
          </a:prstGeom>
        </p:spPr>
      </p:pic>
      <p:sp>
        <p:nvSpPr>
          <p:cNvPr id="3" name="Slide Number Placeholder 2"/>
          <p:cNvSpPr>
            <a:spLocks noGrp="1"/>
          </p:cNvSpPr>
          <p:nvPr>
            <p:ph type="sldNum" sz="quarter" idx="12"/>
          </p:nvPr>
        </p:nvSpPr>
        <p:spPr/>
        <p:txBody>
          <a:bodyPr/>
          <a:lstStyle/>
          <a:p>
            <a:fld id="{40B12B77-50B0-4444-BE68-9A2AC473F5F8}" type="slidenum">
              <a:rPr lang="en-GB" smtClean="0"/>
              <a:t>63</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3248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Guidance Points</a:t>
            </a:r>
          </a:p>
        </p:txBody>
      </p:sp>
      <p:pic>
        <p:nvPicPr>
          <p:cNvPr id="8" name="Picture 2">
            <a:extLst>
              <a:ext uri="{FF2B5EF4-FFF2-40B4-BE49-F238E27FC236}">
                <a16:creationId xmlns:a16="http://schemas.microsoft.com/office/drawing/2014/main" xmlns="" id="{4ABCE49F-7C09-40ED-BDEA-62618A83B9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044" y="1438274"/>
            <a:ext cx="10049510" cy="483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0B12B77-50B0-4444-BE68-9A2AC473F5F8}" type="slidenum">
              <a:rPr lang="en-GB" smtClean="0"/>
              <a:t>64</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53044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49" y="1536541"/>
            <a:ext cx="10515600" cy="632845"/>
          </a:xfrm>
        </p:spPr>
        <p:txBody>
          <a:bodyPr/>
          <a:lstStyle/>
          <a:p>
            <a:r>
              <a:rPr lang="en-GB" dirty="0"/>
              <a:t>Beware of prejudice!</a:t>
            </a:r>
          </a:p>
        </p:txBody>
      </p:sp>
      <p:sp>
        <p:nvSpPr>
          <p:cNvPr id="8" name="Title 2">
            <a:extLst>
              <a:ext uri="{FF2B5EF4-FFF2-40B4-BE49-F238E27FC236}">
                <a16:creationId xmlns:a16="http://schemas.microsoft.com/office/drawing/2014/main" xmlns="" id="{9A6E0ED5-240C-401C-9B72-590706C4177F}"/>
              </a:ext>
            </a:extLst>
          </p:cNvPr>
          <p:cNvSpPr txBox="1">
            <a:spLocks/>
          </p:cNvSpPr>
          <p:nvPr/>
        </p:nvSpPr>
        <p:spPr>
          <a:xfrm>
            <a:off x="361949" y="2169386"/>
            <a:ext cx="5496232" cy="17831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rgbClr val="4C4383"/>
                </a:solidFill>
                <a:latin typeface="Trebuchet MS" panose="020B0603020202020204" pitchFamily="34" charset="0"/>
                <a:ea typeface="+mj-ea"/>
                <a:cs typeface="+mj-cs"/>
              </a:defRPr>
            </a:lvl1pPr>
          </a:lstStyle>
          <a:p>
            <a:pPr algn="ctr">
              <a:buSzPct val="150000"/>
            </a:pPr>
            <a:r>
              <a:rPr lang="en-GB" sz="2800" cap="none" dirty="0" smtClean="0">
                <a:latin typeface="Verdana" panose="020B0604030504040204" pitchFamily="34" charset="0"/>
                <a:ea typeface="Verdana" panose="020B0604030504040204" pitchFamily="34" charset="0"/>
              </a:rPr>
              <a:t>Control and governance </a:t>
            </a:r>
            <a:br>
              <a:rPr lang="en-GB" sz="2800" cap="none" dirty="0" smtClean="0">
                <a:latin typeface="Verdana" panose="020B0604030504040204" pitchFamily="34" charset="0"/>
                <a:ea typeface="Verdana" panose="020B0604030504040204" pitchFamily="34" charset="0"/>
              </a:rPr>
            </a:br>
            <a:r>
              <a:rPr lang="en-GB" sz="2800" cap="none" dirty="0" smtClean="0">
                <a:latin typeface="Verdana" panose="020B0604030504040204" pitchFamily="34" charset="0"/>
                <a:ea typeface="Verdana" panose="020B0604030504040204" pitchFamily="34" charset="0"/>
              </a:rPr>
              <a:t>allows agile to be used</a:t>
            </a:r>
            <a:br>
              <a:rPr lang="en-GB" sz="2800" cap="none" dirty="0" smtClean="0">
                <a:latin typeface="Verdana" panose="020B0604030504040204" pitchFamily="34" charset="0"/>
                <a:ea typeface="Verdana" panose="020B0604030504040204" pitchFamily="34" charset="0"/>
              </a:rPr>
            </a:br>
            <a:r>
              <a:rPr lang="en-GB" sz="2800" cap="none" dirty="0" smtClean="0">
                <a:latin typeface="Verdana" panose="020B0604030504040204" pitchFamily="34" charset="0"/>
                <a:ea typeface="Verdana" panose="020B0604030504040204" pitchFamily="34" charset="0"/>
              </a:rPr>
              <a:t>in complex environments</a:t>
            </a:r>
            <a:endParaRPr lang="en-GB" sz="2800" cap="none" dirty="0">
              <a:latin typeface="Verdana" panose="020B0604030504040204" pitchFamily="34" charset="0"/>
              <a:ea typeface="Verdana" panose="020B0604030504040204" pitchFamily="34" charset="0"/>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65</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85" y="2169386"/>
            <a:ext cx="7127928" cy="3988407"/>
          </a:xfrm>
          <a:prstGeom prst="rect">
            <a:avLst/>
          </a:prstGeom>
        </p:spPr>
      </p:pic>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01100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608080"/>
            <a:ext cx="11865063" cy="1325563"/>
          </a:xfrm>
        </p:spPr>
        <p:txBody>
          <a:bodyPr/>
          <a:lstStyle/>
          <a:p>
            <a:r>
              <a:rPr lang="en-GB" dirty="0" smtClean="0"/>
              <a:t>Which agile approach?</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66</a:t>
            </a:fld>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127" y="1933643"/>
            <a:ext cx="9019115" cy="4013030"/>
          </a:xfrm>
          <a:prstGeom prst="rect">
            <a:avLst/>
          </a:prstGeom>
        </p:spPr>
      </p:pic>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t>C</a:t>
            </a:r>
            <a:r>
              <a:rPr lang="en-AU" sz="800" dirty="0" smtClean="0">
                <a:latin typeface="Verdana" panose="020B0604030504040204" pitchFamily="34" charset="0"/>
                <a:ea typeface="Verdana" panose="020B0604030504040204" pitchFamily="34" charset="0"/>
                <a:cs typeface="Verdana" panose="020B0604030504040204" pitchFamily="34" charset="0"/>
              </a:rPr>
              <a:t>opyright © Aspire Australasia </a:t>
            </a:r>
            <a:r>
              <a:rPr lang="en-AU" sz="800" dirty="0" smtClean="0">
                <a:latin typeface="Verdana" panose="020B0604030504040204" pitchFamily="34" charset="0"/>
                <a:ea typeface="Verdana" panose="020B0604030504040204" pitchFamily="34" charset="0"/>
                <a:cs typeface="Verdana" panose="020B0604030504040204" pitchFamily="34" charset="0"/>
              </a:rPr>
              <a:t>Pty Ltd 2021-2022.</a:t>
            </a:r>
            <a:endParaRPr lang="en-AU"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019128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 targets and tolerance</a:t>
            </a:r>
          </a:p>
        </p:txBody>
      </p:sp>
      <p:sp>
        <p:nvSpPr>
          <p:cNvPr id="3" name="Content Placeholder 2"/>
          <p:cNvSpPr>
            <a:spLocks noGrp="1"/>
          </p:cNvSpPr>
          <p:nvPr>
            <p:ph idx="1"/>
          </p:nvPr>
        </p:nvSpPr>
        <p:spPr>
          <a:xfrm>
            <a:off x="345356" y="1823980"/>
            <a:ext cx="6339650" cy="4351338"/>
          </a:xfrm>
        </p:spPr>
        <p:txBody>
          <a:bodyPr>
            <a:noAutofit/>
          </a:bodyPr>
          <a:lstStyle/>
          <a:p>
            <a:pPr>
              <a:lnSpc>
                <a:spcPct val="150000"/>
              </a:lnSpc>
              <a:buSzPct val="150000"/>
            </a:pPr>
            <a:r>
              <a:rPr lang="en-GB" sz="2000" dirty="0"/>
              <a:t>PRINCE2 considers 6 aspects of </a:t>
            </a:r>
            <a:r>
              <a:rPr lang="en-GB" sz="2000" dirty="0" smtClean="0"/>
              <a:t>performance</a:t>
            </a:r>
          </a:p>
          <a:p>
            <a:pPr>
              <a:lnSpc>
                <a:spcPct val="150000"/>
              </a:lnSpc>
              <a:buSzPct val="150000"/>
            </a:pPr>
            <a:r>
              <a:rPr lang="en-GB" sz="2000" dirty="0" smtClean="0"/>
              <a:t>Tolerance </a:t>
            </a:r>
            <a:r>
              <a:rPr lang="en-GB" sz="2000" dirty="0"/>
              <a:t>is an allowable variation around </a:t>
            </a:r>
            <a:r>
              <a:rPr lang="en-GB" sz="2000" dirty="0" smtClean="0"/>
              <a:t>these targets </a:t>
            </a:r>
            <a:r>
              <a:rPr lang="en-GB" sz="2000" dirty="0"/>
              <a:t>without the need to raise an exception</a:t>
            </a:r>
          </a:p>
          <a:p>
            <a:pPr>
              <a:lnSpc>
                <a:spcPct val="150000"/>
              </a:lnSpc>
              <a:buSzPct val="150000"/>
            </a:pPr>
            <a:r>
              <a:rPr lang="en-GB" sz="2000" dirty="0"/>
              <a:t>In a waterfall project, time and cost are </a:t>
            </a:r>
            <a:r>
              <a:rPr lang="en-GB" sz="2000" dirty="0" smtClean="0"/>
              <a:t>often seen </a:t>
            </a:r>
            <a:r>
              <a:rPr lang="en-GB" sz="2000" dirty="0"/>
              <a:t>to be the most significant</a:t>
            </a:r>
          </a:p>
          <a:p>
            <a:pPr>
              <a:lnSpc>
                <a:spcPct val="150000"/>
              </a:lnSpc>
              <a:buSzPct val="150000"/>
            </a:pPr>
            <a:r>
              <a:rPr lang="en-GB" sz="2000" dirty="0"/>
              <a:t>This is not the case in a project using agile delivery</a:t>
            </a:r>
          </a:p>
          <a:p>
            <a:endParaRPr lang="en-GB" sz="2000" dirty="0"/>
          </a:p>
          <a:p>
            <a:pPr marL="0" indent="0">
              <a:buNone/>
            </a:pPr>
            <a:endParaRPr lang="en-GB" sz="2000" dirty="0"/>
          </a:p>
        </p:txBody>
      </p:sp>
      <p:sp>
        <p:nvSpPr>
          <p:cNvPr id="7" name="Slide Number Placeholder 6"/>
          <p:cNvSpPr>
            <a:spLocks noGrp="1"/>
          </p:cNvSpPr>
          <p:nvPr>
            <p:ph type="sldNum" sz="quarter" idx="12"/>
          </p:nvPr>
        </p:nvSpPr>
        <p:spPr/>
        <p:txBody>
          <a:bodyPr/>
          <a:lstStyle/>
          <a:p>
            <a:fld id="{40B12B77-50B0-4444-BE68-9A2AC473F5F8}" type="slidenum">
              <a:rPr lang="en-GB" smtClean="0"/>
              <a:t>67</a:t>
            </a:fld>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898" y="1550187"/>
            <a:ext cx="4533801" cy="4620434"/>
          </a:xfrm>
          <a:prstGeom prst="rect">
            <a:avLst/>
          </a:prstGeom>
        </p:spPr>
      </p:pic>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1"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16223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Hexagon</a:t>
            </a:r>
          </a:p>
        </p:txBody>
      </p:sp>
      <p:pic>
        <p:nvPicPr>
          <p:cNvPr id="9" name="Picture 8">
            <a:extLst>
              <a:ext uri="{FF2B5EF4-FFF2-40B4-BE49-F238E27FC236}">
                <a16:creationId xmlns:a16="http://schemas.microsoft.com/office/drawing/2014/main" xmlns="" id="{977074D9-1594-4E74-8DAA-8963025E9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7186" y="1170253"/>
            <a:ext cx="7320036" cy="443291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xmlns="" id="{9F5440E7-7C49-4600-9C0B-F0342C09097E}"/>
              </a:ext>
            </a:extLst>
          </p:cNvPr>
          <p:cNvSpPr txBox="1"/>
          <p:nvPr/>
        </p:nvSpPr>
        <p:spPr>
          <a:xfrm>
            <a:off x="2711388" y="5923284"/>
            <a:ext cx="6979796" cy="400110"/>
          </a:xfrm>
          <a:prstGeom prst="rect">
            <a:avLst/>
          </a:prstGeom>
          <a:noFill/>
        </p:spPr>
        <p:txBody>
          <a:bodyPr wrap="none" rtlCol="0">
            <a:spAutoFit/>
          </a:bodyPr>
          <a:lstStyle/>
          <a:p>
            <a:pPr lvl="0">
              <a:spcBef>
                <a:spcPct val="20000"/>
              </a:spcBef>
              <a:buSzPct val="150000"/>
            </a:pPr>
            <a:r>
              <a:rPr lang="en-GB" sz="2000" b="1" dirty="0">
                <a:solidFill>
                  <a:srgbClr val="4C4383"/>
                </a:solidFill>
                <a:latin typeface="Trebuchet MS" panose="020B0603020202020204" pitchFamily="34" charset="0"/>
              </a:rPr>
              <a:t>This is about tolerances and not the aspects </a:t>
            </a:r>
            <a:r>
              <a:rPr lang="en-GB" sz="2000" b="1" dirty="0" smtClean="0">
                <a:solidFill>
                  <a:srgbClr val="4C4383"/>
                </a:solidFill>
                <a:latin typeface="Trebuchet MS" panose="020B0603020202020204" pitchFamily="34" charset="0"/>
              </a:rPr>
              <a:t>themselves</a:t>
            </a:r>
            <a:endParaRPr lang="en-GB" sz="2000" b="1" dirty="0">
              <a:solidFill>
                <a:srgbClr val="4C4383"/>
              </a:solidFill>
              <a:latin typeface="Trebuchet MS" panose="020B0603020202020204" pitchFamily="34" charset="0"/>
            </a:endParaRPr>
          </a:p>
        </p:txBody>
      </p:sp>
      <p:sp>
        <p:nvSpPr>
          <p:cNvPr id="3" name="Slide Number Placeholder 2"/>
          <p:cNvSpPr>
            <a:spLocks noGrp="1"/>
          </p:cNvSpPr>
          <p:nvPr>
            <p:ph type="sldNum" sz="quarter" idx="12"/>
          </p:nvPr>
        </p:nvSpPr>
        <p:spPr/>
        <p:txBody>
          <a:bodyPr/>
          <a:lstStyle/>
          <a:p>
            <a:fld id="{40B12B77-50B0-4444-BE68-9A2AC473F5F8}" type="slidenum">
              <a:rPr lang="en-GB" smtClean="0"/>
              <a:t>68</a:t>
            </a:fld>
            <a:endParaRPr lang="en-GB"/>
          </a:p>
        </p:txBody>
      </p:sp>
      <p:sp>
        <p:nvSpPr>
          <p:cNvPr id="11" name="Rectangle 10"/>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2"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53312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Tolerance guidance</a:t>
            </a:r>
          </a:p>
        </p:txBody>
      </p:sp>
      <p:sp>
        <p:nvSpPr>
          <p:cNvPr id="3" name="Slide Number Placeholder 2"/>
          <p:cNvSpPr>
            <a:spLocks noGrp="1"/>
          </p:cNvSpPr>
          <p:nvPr>
            <p:ph type="sldNum" sz="quarter" idx="12"/>
          </p:nvPr>
        </p:nvSpPr>
        <p:spPr/>
        <p:txBody>
          <a:bodyPr/>
          <a:lstStyle/>
          <a:p>
            <a:fld id="{40B12B77-50B0-4444-BE68-9A2AC473F5F8}" type="slidenum">
              <a:rPr lang="en-GB" smtClean="0"/>
              <a:t>69</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466199352"/>
              </p:ext>
            </p:extLst>
          </p:nvPr>
        </p:nvGraphicFramePr>
        <p:xfrm>
          <a:off x="435211" y="1470293"/>
          <a:ext cx="11383749" cy="4770120"/>
        </p:xfrm>
        <a:graphic>
          <a:graphicData uri="http://schemas.openxmlformats.org/drawingml/2006/table">
            <a:tbl>
              <a:tblPr firstRow="1" bandRow="1">
                <a:tableStyleId>{69012ECD-51FC-41F1-AA8D-1B2483CD663E}</a:tableStyleId>
              </a:tblPr>
              <a:tblGrid>
                <a:gridCol w="1202520"/>
                <a:gridCol w="8502556"/>
                <a:gridCol w="1678673"/>
              </a:tblGrid>
              <a:tr h="370840">
                <a:tc>
                  <a:txBody>
                    <a:bodyPr/>
                    <a:lstStyle/>
                    <a:p>
                      <a:r>
                        <a:rPr lang="en-AU" dirty="0" smtClean="0">
                          <a:latin typeface="Verdana" panose="020B0604030504040204" pitchFamily="34" charset="0"/>
                          <a:ea typeface="Verdana" panose="020B0604030504040204" pitchFamily="34" charset="0"/>
                        </a:rPr>
                        <a:t>Aspect</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Tolerance guidance</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Summary</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Time</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Zero tolerance for extra time at all levels of plan</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Fix</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Cost</a:t>
                      </a:r>
                      <a:endParaRPr lang="en-AU"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latin typeface="Verdana" panose="020B0604030504040204" pitchFamily="34" charset="0"/>
                          <a:ea typeface="Verdana" panose="020B0604030504040204" pitchFamily="34" charset="0"/>
                        </a:rPr>
                        <a:t>Zero tolerance for extra cost at all levels of plan</a:t>
                      </a:r>
                    </a:p>
                  </a:txBody>
                  <a:tcPr/>
                </a:tc>
                <a:tc>
                  <a:txBody>
                    <a:bodyPr/>
                    <a:lstStyle/>
                    <a:p>
                      <a:r>
                        <a:rPr lang="en-AU" dirty="0" smtClean="0">
                          <a:latin typeface="Verdana" panose="020B0604030504040204" pitchFamily="34" charset="0"/>
                          <a:ea typeface="Verdana" panose="020B0604030504040204" pitchFamily="34" charset="0"/>
                        </a:rPr>
                        <a:t>Fix</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Scope</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Not all aspects of scope are of equal importance, so they can be prioritised. Zero tolerance for mandatory aspects, wider tolerance for less essential aspects</a:t>
                      </a:r>
                    </a:p>
                  </a:txBody>
                  <a:tcPr/>
                </a:tc>
                <a:tc>
                  <a:txBody>
                    <a:bodyPr/>
                    <a:lstStyle/>
                    <a:p>
                      <a:r>
                        <a:rPr lang="en-AU" dirty="0" smtClean="0">
                          <a:latin typeface="Verdana" panose="020B0604030504040204" pitchFamily="34" charset="0"/>
                          <a:ea typeface="Verdana" panose="020B0604030504040204" pitchFamily="34" charset="0"/>
                        </a:rPr>
                        <a:t>Fix and flex</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Quality</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Not all aspects of quality are of equal importance, so they can be prioritised. Zero tolerance for mandatory aspects, wider tolerance for less essential aspects</a:t>
                      </a:r>
                    </a:p>
                    <a:p>
                      <a:r>
                        <a:rPr lang="en-AU" dirty="0" err="1" smtClean="0">
                          <a:latin typeface="Verdana" panose="020B0604030504040204" pitchFamily="34" charset="0"/>
                          <a:ea typeface="Verdana" panose="020B0604030504040204" pitchFamily="34" charset="0"/>
                        </a:rPr>
                        <a:t>ProjectPD</a:t>
                      </a:r>
                      <a:r>
                        <a:rPr lang="en-AU" dirty="0" smtClean="0">
                          <a:latin typeface="Verdana" panose="020B0604030504040204" pitchFamily="34" charset="0"/>
                          <a:ea typeface="Verdana" panose="020B0604030504040204" pitchFamily="34" charset="0"/>
                        </a:rPr>
                        <a:t>: Customer quality expectations, acceptance criteria</a:t>
                      </a:r>
                    </a:p>
                    <a:p>
                      <a:r>
                        <a:rPr lang="en-AU" dirty="0" err="1" smtClean="0">
                          <a:latin typeface="Verdana" panose="020B0604030504040204" pitchFamily="34" charset="0"/>
                          <a:ea typeface="Verdana" panose="020B0604030504040204" pitchFamily="34" charset="0"/>
                        </a:rPr>
                        <a:t>ProjectDescription</a:t>
                      </a:r>
                      <a:r>
                        <a:rPr lang="en-AU" dirty="0" smtClean="0">
                          <a:latin typeface="Verdana" panose="020B0604030504040204" pitchFamily="34" charset="0"/>
                          <a:ea typeface="Verdana" panose="020B0604030504040204" pitchFamily="34" charset="0"/>
                        </a:rPr>
                        <a:t>:</a:t>
                      </a:r>
                      <a:r>
                        <a:rPr lang="en-AU" baseline="0" dirty="0" smtClean="0">
                          <a:latin typeface="Verdana" panose="020B0604030504040204" pitchFamily="34" charset="0"/>
                          <a:ea typeface="Verdana" panose="020B0604030504040204" pitchFamily="34" charset="0"/>
                        </a:rPr>
                        <a:t> Quality criteria</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Fix and flex</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Risk</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Tolerance must be defined by the Project Board, to suit their needs and the nature of the project</a:t>
                      </a:r>
                      <a:endParaRPr lang="en-AU"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latin typeface="Verdana" panose="020B0604030504040204" pitchFamily="34" charset="0"/>
                          <a:ea typeface="Verdana" panose="020B0604030504040204" pitchFamily="34" charset="0"/>
                        </a:rPr>
                        <a:t>Fix or flex</a:t>
                      </a:r>
                      <a:endParaRPr lang="en-AU" dirty="0">
                        <a:latin typeface="Verdana" panose="020B0604030504040204" pitchFamily="34" charset="0"/>
                        <a:ea typeface="Verdana" panose="020B0604030504040204" pitchFamily="34" charset="0"/>
                      </a:endParaRPr>
                    </a:p>
                  </a:txBody>
                  <a:tcPr/>
                </a:tc>
              </a:tr>
              <a:tr h="370840">
                <a:tc>
                  <a:txBody>
                    <a:bodyPr/>
                    <a:lstStyle/>
                    <a:p>
                      <a:r>
                        <a:rPr lang="en-AU" dirty="0" smtClean="0">
                          <a:latin typeface="Verdana" panose="020B0604030504040204" pitchFamily="34" charset="0"/>
                          <a:ea typeface="Verdana" panose="020B0604030504040204" pitchFamily="34" charset="0"/>
                        </a:rPr>
                        <a:t>Benefit</a:t>
                      </a:r>
                      <a:endParaRPr lang="en-AU" dirty="0">
                        <a:latin typeface="Verdana" panose="020B0604030504040204" pitchFamily="34" charset="0"/>
                        <a:ea typeface="Verdana" panose="020B0604030504040204" pitchFamily="34" charset="0"/>
                      </a:endParaRPr>
                    </a:p>
                  </a:txBody>
                  <a:tcPr/>
                </a:tc>
                <a:tc>
                  <a:txBody>
                    <a:bodyPr/>
                    <a:lstStyle/>
                    <a:p>
                      <a:r>
                        <a:rPr lang="en-AU" dirty="0" smtClean="0">
                          <a:latin typeface="Verdana" panose="020B0604030504040204" pitchFamily="34" charset="0"/>
                          <a:ea typeface="Verdana" panose="020B0604030504040204" pitchFamily="34" charset="0"/>
                        </a:rPr>
                        <a:t>Zero tolerance for the benefits level associated with ‘minimum viability’ in the Business Case, wider</a:t>
                      </a:r>
                      <a:r>
                        <a:rPr lang="en-AU" baseline="0" dirty="0" smtClean="0">
                          <a:latin typeface="Verdana" panose="020B0604030504040204" pitchFamily="34" charset="0"/>
                          <a:ea typeface="Verdana" panose="020B0604030504040204" pitchFamily="34" charset="0"/>
                        </a:rPr>
                        <a:t> tolerance as necessary for other benefits</a:t>
                      </a:r>
                      <a:endParaRPr lang="en-AU"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latin typeface="Verdana" panose="020B0604030504040204" pitchFamily="34" charset="0"/>
                          <a:ea typeface="Verdana" panose="020B0604030504040204" pitchFamily="34" charset="0"/>
                        </a:rPr>
                        <a:t>Fix and flex</a:t>
                      </a:r>
                    </a:p>
                    <a:p>
                      <a:endParaRPr lang="en-AU" dirty="0">
                        <a:latin typeface="Verdana" panose="020B0604030504040204" pitchFamily="34" charset="0"/>
                        <a:ea typeface="Verdana" panose="020B0604030504040204" pitchFamily="34" charset="0"/>
                      </a:endParaRPr>
                    </a:p>
                  </a:txBody>
                  <a:tcPr/>
                </a:tc>
              </a:tr>
            </a:tbl>
          </a:graphicData>
        </a:graphic>
      </p:graphicFrame>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6586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Foundation exam structure</a:t>
            </a:r>
          </a:p>
        </p:txBody>
      </p:sp>
      <p:sp>
        <p:nvSpPr>
          <p:cNvPr id="3" name="Content Placeholder 2"/>
          <p:cNvSpPr>
            <a:spLocks noGrp="1"/>
          </p:cNvSpPr>
          <p:nvPr>
            <p:ph idx="1"/>
          </p:nvPr>
        </p:nvSpPr>
        <p:spPr>
          <a:xfrm>
            <a:off x="2842200" y="1428195"/>
            <a:ext cx="8790974" cy="4351338"/>
          </a:xfrm>
        </p:spPr>
        <p:txBody>
          <a:bodyPr>
            <a:noAutofit/>
          </a:bodyPr>
          <a:lstStyle/>
          <a:p>
            <a:pPr marL="531813" indent="-531813">
              <a:lnSpc>
                <a:spcPct val="150000"/>
              </a:lnSpc>
              <a:buSzPct val="150000"/>
            </a:pPr>
            <a:r>
              <a:rPr lang="en-GB" sz="2400" dirty="0">
                <a:latin typeface="Verdana" panose="020B0604030504040204" pitchFamily="34" charset="0"/>
                <a:ea typeface="Verdana" panose="020B0604030504040204" pitchFamily="34" charset="0"/>
              </a:rPr>
              <a:t>1 hour exam</a:t>
            </a:r>
          </a:p>
          <a:p>
            <a:pPr marL="531813" indent="-531813">
              <a:lnSpc>
                <a:spcPct val="150000"/>
              </a:lnSpc>
              <a:buSzPct val="150000"/>
            </a:pPr>
            <a:r>
              <a:rPr lang="en-GB" sz="2400" dirty="0">
                <a:latin typeface="Verdana" panose="020B0604030504040204" pitchFamily="34" charset="0"/>
                <a:ea typeface="Verdana" panose="020B0604030504040204" pitchFamily="34" charset="0"/>
              </a:rPr>
              <a:t>Closed book</a:t>
            </a:r>
          </a:p>
          <a:p>
            <a:pPr marL="531813" indent="-531813">
              <a:lnSpc>
                <a:spcPct val="150000"/>
              </a:lnSpc>
              <a:buSzPct val="150000"/>
            </a:pPr>
            <a:r>
              <a:rPr lang="en-GB" sz="2400" dirty="0">
                <a:latin typeface="Verdana" panose="020B0604030504040204" pitchFamily="34" charset="0"/>
                <a:ea typeface="Verdana" panose="020B0604030504040204" pitchFamily="34" charset="0"/>
              </a:rPr>
              <a:t>50 questions each worth 1 mark </a:t>
            </a:r>
          </a:p>
          <a:p>
            <a:pPr marL="531813" indent="-531813">
              <a:lnSpc>
                <a:spcPct val="150000"/>
              </a:lnSpc>
              <a:buSzPct val="150000"/>
            </a:pPr>
            <a:r>
              <a:rPr lang="en-GB" sz="2400" dirty="0">
                <a:latin typeface="Verdana" panose="020B0604030504040204" pitchFamily="34" charset="0"/>
                <a:ea typeface="Verdana" panose="020B0604030504040204" pitchFamily="34" charset="0"/>
              </a:rPr>
              <a:t>Pass is 55% or 28 marks</a:t>
            </a:r>
          </a:p>
          <a:p>
            <a:pPr marL="531813" indent="-531813">
              <a:lnSpc>
                <a:spcPct val="150000"/>
              </a:lnSpc>
              <a:buSzPct val="150000"/>
            </a:pPr>
            <a:r>
              <a:rPr lang="en-GB" sz="2400" dirty="0">
                <a:latin typeface="Verdana" panose="020B0604030504040204" pitchFamily="34" charset="0"/>
                <a:ea typeface="Verdana" panose="020B0604030504040204" pitchFamily="34" charset="0"/>
              </a:rPr>
              <a:t>Question types </a:t>
            </a:r>
          </a:p>
          <a:p>
            <a:pPr marL="982663" lvl="1" indent="-450850">
              <a:buSzPct val="100000"/>
            </a:pPr>
            <a:r>
              <a:rPr lang="en-GB" dirty="0">
                <a:latin typeface="Verdana" panose="020B0604030504040204" pitchFamily="34" charset="0"/>
                <a:ea typeface="Verdana" panose="020B0604030504040204" pitchFamily="34" charset="0"/>
              </a:rPr>
              <a:t>Standard </a:t>
            </a:r>
          </a:p>
          <a:p>
            <a:pPr marL="982663" lvl="1" indent="-450850">
              <a:buSzPct val="100000"/>
            </a:pPr>
            <a:r>
              <a:rPr lang="en-GB" dirty="0">
                <a:latin typeface="Verdana" panose="020B0604030504040204" pitchFamily="34" charset="0"/>
                <a:ea typeface="Verdana" panose="020B0604030504040204" pitchFamily="34" charset="0"/>
              </a:rPr>
              <a:t>Negative </a:t>
            </a:r>
          </a:p>
          <a:p>
            <a:pPr marL="982663" lvl="1" indent="-450850">
              <a:buSzPct val="100000"/>
            </a:pPr>
            <a:r>
              <a:rPr lang="en-GB" dirty="0">
                <a:latin typeface="Verdana" panose="020B0604030504040204" pitchFamily="34" charset="0"/>
                <a:ea typeface="Verdana" panose="020B0604030504040204" pitchFamily="34" charset="0"/>
              </a:rPr>
              <a:t>List </a:t>
            </a:r>
          </a:p>
          <a:p>
            <a:endParaRPr lang="en-GB" sz="2400" dirty="0">
              <a:latin typeface="Verdana" panose="020B0604030504040204" pitchFamily="34" charset="0"/>
              <a:ea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E209C736-F8F3-4D03-B542-E0314C54A5E2}" type="slidenum">
              <a:rPr lang="en-GB" smtClean="0"/>
              <a:t>7</a:t>
            </a:fld>
            <a:endParaRPr lang="en-GB" dirty="0"/>
          </a:p>
        </p:txBody>
      </p:sp>
      <p:sp>
        <p:nvSpPr>
          <p:cNvPr id="6"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2472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5 targets</a:t>
            </a:r>
          </a:p>
        </p:txBody>
      </p:sp>
      <p:sp>
        <p:nvSpPr>
          <p:cNvPr id="3" name="Content Placeholder 2"/>
          <p:cNvSpPr>
            <a:spLocks noGrp="1"/>
          </p:cNvSpPr>
          <p:nvPr>
            <p:ph idx="1"/>
          </p:nvPr>
        </p:nvSpPr>
        <p:spPr>
          <a:xfrm>
            <a:off x="345354" y="1823980"/>
            <a:ext cx="11246877" cy="4351338"/>
          </a:xfrm>
        </p:spPr>
        <p:txBody>
          <a:bodyPr>
            <a:noAutofit/>
          </a:bodyPr>
          <a:lstStyle/>
          <a:p>
            <a:pPr marL="0" indent="0">
              <a:buSzPct val="150000"/>
              <a:buNone/>
            </a:pPr>
            <a:r>
              <a:rPr lang="en-GB" sz="2000" dirty="0"/>
              <a:t>The 5 targets represent the rationale behind the hexagon and the concept of fix and </a:t>
            </a:r>
            <a:r>
              <a:rPr lang="en-GB" sz="2000" dirty="0" smtClean="0"/>
              <a:t>flex.</a:t>
            </a:r>
            <a:endParaRPr lang="en-GB" sz="2000" b="1" dirty="0"/>
          </a:p>
          <a:p>
            <a:pPr lvl="1">
              <a:lnSpc>
                <a:spcPct val="150000"/>
              </a:lnSpc>
            </a:pPr>
            <a:r>
              <a:rPr lang="en-GB" sz="2000" dirty="0"/>
              <a:t>Be on time and hit deadlines</a:t>
            </a:r>
          </a:p>
          <a:p>
            <a:pPr lvl="1">
              <a:lnSpc>
                <a:spcPct val="150000"/>
              </a:lnSpc>
            </a:pPr>
            <a:r>
              <a:rPr lang="en-GB" sz="2000" dirty="0"/>
              <a:t>Protect the level of quality</a:t>
            </a:r>
          </a:p>
          <a:p>
            <a:pPr lvl="1">
              <a:lnSpc>
                <a:spcPct val="150000"/>
              </a:lnSpc>
            </a:pPr>
            <a:r>
              <a:rPr lang="en-GB" sz="2000" dirty="0"/>
              <a:t>Embrace change</a:t>
            </a:r>
          </a:p>
          <a:p>
            <a:pPr lvl="1">
              <a:lnSpc>
                <a:spcPct val="150000"/>
              </a:lnSpc>
            </a:pPr>
            <a:r>
              <a:rPr lang="en-GB" sz="2000" dirty="0"/>
              <a:t>Keep teams stable</a:t>
            </a:r>
          </a:p>
          <a:p>
            <a:pPr lvl="1">
              <a:lnSpc>
                <a:spcPct val="150000"/>
              </a:lnSpc>
            </a:pPr>
            <a:r>
              <a:rPr lang="en-GB" sz="2000" dirty="0"/>
              <a:t>Accept that the customer </a:t>
            </a:r>
            <a:r>
              <a:rPr lang="en-GB" sz="2000" dirty="0" smtClean="0"/>
              <a:t>does not </a:t>
            </a:r>
            <a:r>
              <a:rPr lang="en-GB" sz="2000" dirty="0"/>
              <a:t>need </a:t>
            </a:r>
            <a:r>
              <a:rPr lang="en-GB" sz="2000" dirty="0" smtClean="0"/>
              <a:t>everything</a:t>
            </a:r>
            <a:endParaRPr lang="en-GB" sz="2000" dirty="0"/>
          </a:p>
          <a:p>
            <a:endParaRPr lang="en-GB" sz="2000" dirty="0"/>
          </a:p>
        </p:txBody>
      </p:sp>
      <p:sp>
        <p:nvSpPr>
          <p:cNvPr id="6" name="Slide Number Placeholder 5"/>
          <p:cNvSpPr>
            <a:spLocks noGrp="1"/>
          </p:cNvSpPr>
          <p:nvPr>
            <p:ph type="sldNum" sz="quarter" idx="12"/>
          </p:nvPr>
        </p:nvSpPr>
        <p:spPr/>
        <p:txBody>
          <a:bodyPr/>
          <a:lstStyle/>
          <a:p>
            <a:fld id="{40B12B77-50B0-4444-BE68-9A2AC473F5F8}" type="slidenum">
              <a:rPr lang="en-GB" smtClean="0"/>
              <a:t>70</a:t>
            </a:fld>
            <a:endParaRPr lang="en-GB"/>
          </a:p>
        </p:txBody>
      </p:sp>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7531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 on time and hit deadlines</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t>Why?</a:t>
            </a:r>
          </a:p>
          <a:p>
            <a:pPr lvl="0">
              <a:lnSpc>
                <a:spcPct val="150000"/>
              </a:lnSpc>
              <a:buSzPct val="150000"/>
            </a:pPr>
            <a:r>
              <a:rPr lang="en-GB" sz="2000" dirty="0"/>
              <a:t>Early realisation of benefits</a:t>
            </a:r>
          </a:p>
          <a:p>
            <a:pPr lvl="0">
              <a:lnSpc>
                <a:spcPct val="150000"/>
              </a:lnSpc>
              <a:buSzPct val="150000"/>
            </a:pPr>
            <a:r>
              <a:rPr lang="en-GB" sz="2000" dirty="0"/>
              <a:t>Helps with planning</a:t>
            </a:r>
          </a:p>
          <a:p>
            <a:pPr lvl="0">
              <a:lnSpc>
                <a:spcPct val="150000"/>
              </a:lnSpc>
              <a:buSzPct val="150000"/>
            </a:pPr>
            <a:r>
              <a:rPr lang="en-GB" sz="2000" dirty="0"/>
              <a:t>Gives confidence</a:t>
            </a:r>
          </a:p>
          <a:p>
            <a:pPr lvl="0">
              <a:lnSpc>
                <a:spcPct val="150000"/>
              </a:lnSpc>
              <a:buSzPct val="150000"/>
            </a:pPr>
            <a:r>
              <a:rPr lang="en-GB" sz="2000" dirty="0"/>
              <a:t>There may be no choice</a:t>
            </a:r>
          </a:p>
          <a:p>
            <a:pPr lvl="0">
              <a:lnSpc>
                <a:spcPct val="150000"/>
              </a:lnSpc>
              <a:buSzPct val="150000"/>
            </a:pPr>
            <a:r>
              <a:rPr lang="en-GB" sz="2000" dirty="0"/>
              <a:t>Reduce the likelihood of cost overruns</a:t>
            </a:r>
          </a:p>
          <a:p>
            <a:pPr lvl="0">
              <a:lnSpc>
                <a:spcPct val="150000"/>
              </a:lnSpc>
              <a:buSzPct val="150000"/>
            </a:pPr>
            <a:r>
              <a:rPr lang="en-GB" sz="2000" dirty="0"/>
              <a:t>Improves </a:t>
            </a:r>
            <a:r>
              <a:rPr lang="en-GB" sz="2000" dirty="0" smtClean="0"/>
              <a:t>reputation</a:t>
            </a:r>
            <a:endParaRPr lang="en-GB" sz="2000" dirty="0"/>
          </a:p>
        </p:txBody>
      </p:sp>
      <p:pic>
        <p:nvPicPr>
          <p:cNvPr id="6" name="Picture 5">
            <a:extLst>
              <a:ext uri="{FF2B5EF4-FFF2-40B4-BE49-F238E27FC236}">
                <a16:creationId xmlns:a16="http://schemas.microsoft.com/office/drawing/2014/main" xmlns="" id="{182D7BEC-A97D-4A0A-A8A3-62FEB38F5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940" y="1458716"/>
            <a:ext cx="4739640" cy="4521696"/>
          </a:xfrm>
          <a:prstGeom prst="rect">
            <a:avLst/>
          </a:prstGeom>
        </p:spPr>
      </p:pic>
      <p:sp>
        <p:nvSpPr>
          <p:cNvPr id="7" name="Slide Number Placeholder 6"/>
          <p:cNvSpPr>
            <a:spLocks noGrp="1"/>
          </p:cNvSpPr>
          <p:nvPr>
            <p:ph type="sldNum" sz="quarter" idx="12"/>
          </p:nvPr>
        </p:nvSpPr>
        <p:spPr/>
        <p:txBody>
          <a:bodyPr/>
          <a:lstStyle/>
          <a:p>
            <a:fld id="{40B12B77-50B0-4444-BE68-9A2AC473F5F8}" type="slidenum">
              <a:rPr lang="en-GB" smtClean="0"/>
              <a:t>71</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09762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Embrace change</a:t>
            </a:r>
          </a:p>
        </p:txBody>
      </p:sp>
      <p:sp>
        <p:nvSpPr>
          <p:cNvPr id="3" name="Content Placeholder 2"/>
          <p:cNvSpPr>
            <a:spLocks noGrp="1"/>
          </p:cNvSpPr>
          <p:nvPr>
            <p:ph idx="1"/>
          </p:nvPr>
        </p:nvSpPr>
        <p:spPr>
          <a:xfrm>
            <a:off x="345354" y="1823980"/>
            <a:ext cx="11246877" cy="4351338"/>
          </a:xfrm>
        </p:spPr>
        <p:txBody>
          <a:bodyPr>
            <a:noAutofit/>
          </a:bodyPr>
          <a:lstStyle/>
          <a:p>
            <a:pPr marL="0" indent="0">
              <a:buNone/>
            </a:pPr>
            <a:r>
              <a:rPr lang="en-GB" sz="2000" b="1" dirty="0"/>
              <a:t>Why?</a:t>
            </a:r>
          </a:p>
          <a:p>
            <a:pPr>
              <a:lnSpc>
                <a:spcPct val="150000"/>
              </a:lnSpc>
              <a:buSzPct val="150000"/>
            </a:pPr>
            <a:r>
              <a:rPr lang="en-GB" sz="2000" dirty="0"/>
              <a:t>It is inevitable</a:t>
            </a:r>
          </a:p>
          <a:p>
            <a:pPr>
              <a:lnSpc>
                <a:spcPct val="150000"/>
              </a:lnSpc>
              <a:buSzPct val="150000"/>
            </a:pPr>
            <a:r>
              <a:rPr lang="en-GB" sz="2000" dirty="0"/>
              <a:t>A more accurate final product is more likely</a:t>
            </a:r>
          </a:p>
          <a:p>
            <a:pPr>
              <a:lnSpc>
                <a:spcPct val="150000"/>
              </a:lnSpc>
              <a:buSzPct val="150000"/>
            </a:pPr>
            <a:r>
              <a:rPr lang="en-GB" sz="2000" dirty="0"/>
              <a:t>Can be handled by flexing what is </a:t>
            </a:r>
            <a:r>
              <a:rPr lang="en-GB" sz="2000" dirty="0" smtClean="0"/>
              <a:t>delivered</a:t>
            </a:r>
            <a:endParaRPr lang="en-GB" sz="2000" dirty="0"/>
          </a:p>
          <a:p>
            <a:pPr marL="0" indent="0">
              <a:buNone/>
            </a:pPr>
            <a:endParaRPr lang="en-GB"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614" y="1169988"/>
            <a:ext cx="4737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B12B77-50B0-4444-BE68-9A2AC473F5F8}" type="slidenum">
              <a:rPr lang="en-GB" smtClean="0"/>
              <a:t>72</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92982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 the level of Quality</a:t>
            </a:r>
          </a:p>
        </p:txBody>
      </p:sp>
      <p:sp>
        <p:nvSpPr>
          <p:cNvPr id="3" name="Content Placeholder 2"/>
          <p:cNvSpPr>
            <a:spLocks noGrp="1"/>
          </p:cNvSpPr>
          <p:nvPr>
            <p:ph idx="1"/>
          </p:nvPr>
        </p:nvSpPr>
        <p:spPr>
          <a:xfrm>
            <a:off x="345355" y="1823980"/>
            <a:ext cx="6996082" cy="4351338"/>
          </a:xfrm>
        </p:spPr>
        <p:txBody>
          <a:bodyPr>
            <a:noAutofit/>
          </a:bodyPr>
          <a:lstStyle/>
          <a:p>
            <a:pPr marL="0" indent="0">
              <a:buNone/>
            </a:pPr>
            <a:r>
              <a:rPr lang="en-GB" sz="2000" b="1" dirty="0"/>
              <a:t>Why?</a:t>
            </a:r>
          </a:p>
          <a:p>
            <a:r>
              <a:rPr lang="en-GB" sz="2000" dirty="0"/>
              <a:t>To ensure that the appropriate level of quality is achieved</a:t>
            </a:r>
          </a:p>
          <a:p>
            <a:pPr lvl="1"/>
            <a:r>
              <a:rPr lang="en-GB" sz="2000" dirty="0"/>
              <a:t>And therefore the desired outcomes are possible </a:t>
            </a:r>
          </a:p>
          <a:p>
            <a:r>
              <a:rPr lang="en-GB" sz="2000" dirty="0"/>
              <a:t>Damaging effects result from:</a:t>
            </a:r>
          </a:p>
          <a:p>
            <a:pPr lvl="1">
              <a:buSzPct val="100000"/>
            </a:pPr>
            <a:r>
              <a:rPr lang="en-GB" sz="2000" dirty="0"/>
              <a:t>Reduced testing</a:t>
            </a:r>
          </a:p>
          <a:p>
            <a:pPr lvl="1">
              <a:buSzPct val="100000"/>
            </a:pPr>
            <a:r>
              <a:rPr lang="en-GB" sz="2000" dirty="0"/>
              <a:t>Incomplete documentation</a:t>
            </a:r>
          </a:p>
          <a:p>
            <a:pPr lvl="1">
              <a:buSzPct val="100000"/>
            </a:pPr>
            <a:r>
              <a:rPr lang="en-GB" sz="2000" dirty="0"/>
              <a:t>Sub-optimal design</a:t>
            </a:r>
          </a:p>
          <a:p>
            <a:pPr lvl="1">
              <a:buSzPct val="100000"/>
            </a:pPr>
            <a:r>
              <a:rPr lang="en-GB" sz="2000" dirty="0"/>
              <a:t>Lack of appropriate training</a:t>
            </a:r>
          </a:p>
          <a:p>
            <a:pPr lvl="1">
              <a:buSzPct val="100000"/>
            </a:pPr>
            <a:r>
              <a:rPr lang="en-GB" sz="2000" dirty="0"/>
              <a:t>Non-compliance to </a:t>
            </a:r>
            <a:r>
              <a:rPr lang="en-GB" sz="2000" dirty="0" smtClean="0"/>
              <a:t>standards</a:t>
            </a:r>
            <a:endParaRPr lang="en-GB" sz="2000" dirty="0"/>
          </a:p>
          <a:p>
            <a:endParaRPr lang="en-GB"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866" y="1169988"/>
            <a:ext cx="4737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B12B77-50B0-4444-BE68-9A2AC473F5F8}" type="slidenum">
              <a:rPr lang="en-GB" smtClean="0"/>
              <a:t>73</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757034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 THE TEAMS STABLE</a:t>
            </a:r>
            <a:endParaRPr lang="en-GB" dirty="0"/>
          </a:p>
        </p:txBody>
      </p:sp>
      <p:sp>
        <p:nvSpPr>
          <p:cNvPr id="3" name="Content Placeholder 2"/>
          <p:cNvSpPr>
            <a:spLocks noGrp="1"/>
          </p:cNvSpPr>
          <p:nvPr>
            <p:ph idx="1"/>
          </p:nvPr>
        </p:nvSpPr>
        <p:spPr>
          <a:xfrm>
            <a:off x="345355" y="1823980"/>
            <a:ext cx="7198446" cy="4351338"/>
          </a:xfrm>
        </p:spPr>
        <p:txBody>
          <a:bodyPr>
            <a:noAutofit/>
          </a:bodyPr>
          <a:lstStyle/>
          <a:p>
            <a:pPr marL="0" indent="0">
              <a:buNone/>
            </a:pPr>
            <a:r>
              <a:rPr lang="en-GB" sz="2000" b="1" dirty="0"/>
              <a:t>Why?</a:t>
            </a:r>
          </a:p>
          <a:p>
            <a:r>
              <a:rPr lang="en-GB" sz="2000" dirty="0"/>
              <a:t>Agile favours self organising teams and informal communication</a:t>
            </a:r>
          </a:p>
          <a:p>
            <a:r>
              <a:rPr lang="en-GB" sz="2000" dirty="0"/>
              <a:t>Changing team members (in the short term) can have a detrimental effect:</a:t>
            </a:r>
          </a:p>
          <a:p>
            <a:pPr lvl="1">
              <a:buSzPct val="100000"/>
              <a:buFont typeface="Arial" panose="020B0604020202020204" pitchFamily="34" charset="0"/>
              <a:buChar char="•"/>
            </a:pPr>
            <a:r>
              <a:rPr lang="en-GB" sz="2000" dirty="0" smtClean="0"/>
              <a:t>Time </a:t>
            </a:r>
            <a:r>
              <a:rPr lang="en-GB" sz="2000" dirty="0"/>
              <a:t>spent bringing new team members up to speed</a:t>
            </a:r>
          </a:p>
          <a:p>
            <a:pPr lvl="1">
              <a:buSzPct val="100000"/>
              <a:buFont typeface="Arial" panose="020B0604020202020204" pitchFamily="34" charset="0"/>
              <a:buChar char="•"/>
            </a:pPr>
            <a:r>
              <a:rPr lang="en-GB" sz="2000" dirty="0"/>
              <a:t>Number of communication lines in the team grows exponentially</a:t>
            </a:r>
          </a:p>
          <a:p>
            <a:pPr lvl="1">
              <a:buSzPct val="100000"/>
              <a:buFont typeface="Arial" panose="020B0604020202020204" pitchFamily="34" charset="0"/>
              <a:buChar char="•"/>
            </a:pPr>
            <a:r>
              <a:rPr lang="en-GB" sz="2000" dirty="0"/>
              <a:t>An opportunity cost incurred to the areas providing the new people</a:t>
            </a:r>
          </a:p>
          <a:p>
            <a:pPr lvl="1">
              <a:buSzPct val="100000"/>
              <a:buFont typeface="Arial" panose="020B0604020202020204" pitchFamily="34" charset="0"/>
              <a:buChar char="•"/>
            </a:pPr>
            <a:r>
              <a:rPr lang="en-GB" sz="2000" dirty="0"/>
              <a:t>The team dynamics change and need to be re-established.</a:t>
            </a:r>
          </a:p>
          <a:p>
            <a:endParaRPr lang="en-GB"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930" y="1300615"/>
            <a:ext cx="4737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B12B77-50B0-4444-BE68-9A2AC473F5F8}" type="slidenum">
              <a:rPr lang="en-GB" smtClean="0"/>
              <a:t>74</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402707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4" cy="1325563"/>
          </a:xfrm>
        </p:spPr>
        <p:txBody>
          <a:bodyPr>
            <a:normAutofit/>
          </a:bodyPr>
          <a:lstStyle/>
          <a:p>
            <a:r>
              <a:rPr lang="en-GB" sz="3500" dirty="0"/>
              <a:t>Accept that the customer doesn’t need everything</a:t>
            </a:r>
          </a:p>
        </p:txBody>
      </p:sp>
      <p:sp>
        <p:nvSpPr>
          <p:cNvPr id="3" name="Content Placeholder 2"/>
          <p:cNvSpPr>
            <a:spLocks noGrp="1"/>
          </p:cNvSpPr>
          <p:nvPr>
            <p:ph idx="1"/>
          </p:nvPr>
        </p:nvSpPr>
        <p:spPr>
          <a:xfrm>
            <a:off x="345355" y="1823980"/>
            <a:ext cx="6874596" cy="4351338"/>
          </a:xfrm>
        </p:spPr>
        <p:txBody>
          <a:bodyPr>
            <a:noAutofit/>
          </a:bodyPr>
          <a:lstStyle/>
          <a:p>
            <a:pPr marL="0" indent="0">
              <a:buNone/>
            </a:pPr>
            <a:r>
              <a:rPr lang="en-GB" sz="2000" b="1" dirty="0"/>
              <a:t>Why?</a:t>
            </a:r>
          </a:p>
          <a:p>
            <a:pPr>
              <a:buSzPct val="100000"/>
              <a:buFont typeface="Arial" panose="020B0604020202020204" pitchFamily="34" charset="0"/>
              <a:buChar char="•"/>
            </a:pPr>
            <a:r>
              <a:rPr lang="en-GB" sz="2000" dirty="0"/>
              <a:t>If compromise is </a:t>
            </a:r>
            <a:r>
              <a:rPr lang="en-GB" sz="2000" dirty="0" smtClean="0"/>
              <a:t>necessary, </a:t>
            </a:r>
            <a:r>
              <a:rPr lang="en-GB" sz="2000" dirty="0"/>
              <a:t>PRINCE2 Agile believes that the safest way to do this is by varying the features of a product</a:t>
            </a:r>
          </a:p>
          <a:p>
            <a:pPr>
              <a:buSzPct val="100000"/>
              <a:buFont typeface="Arial" panose="020B0604020202020204" pitchFamily="34" charset="0"/>
              <a:buChar char="•"/>
            </a:pPr>
            <a:r>
              <a:rPr lang="en-GB" sz="2000" dirty="0"/>
              <a:t>This is because:</a:t>
            </a:r>
          </a:p>
          <a:p>
            <a:pPr lvl="1">
              <a:buSzPct val="100000"/>
              <a:buFont typeface="Arial" panose="020B0604020202020204" pitchFamily="34" charset="0"/>
              <a:buChar char="•"/>
            </a:pPr>
            <a:r>
              <a:rPr lang="en-GB" sz="1950" dirty="0"/>
              <a:t>Usually, not everything defined at the start must be delivered</a:t>
            </a:r>
          </a:p>
          <a:p>
            <a:pPr lvl="1">
              <a:buSzPct val="100000"/>
              <a:buFont typeface="Arial" panose="020B0604020202020204" pitchFamily="34" charset="0"/>
              <a:buChar char="•"/>
            </a:pPr>
            <a:r>
              <a:rPr lang="en-GB" sz="2000" dirty="0"/>
              <a:t>Many functions and features are rarely, or never used</a:t>
            </a:r>
          </a:p>
          <a:p>
            <a:pPr lvl="1">
              <a:buSzPct val="100000"/>
              <a:buFont typeface="Arial" panose="020B0604020202020204" pitchFamily="34" charset="0"/>
              <a:buChar char="•"/>
            </a:pPr>
            <a:r>
              <a:rPr lang="en-GB" sz="2000" dirty="0"/>
              <a:t>This helps when trying to hit deadlines and protect the level of quality</a:t>
            </a:r>
          </a:p>
          <a:p>
            <a:pPr lvl="1">
              <a:buSzPct val="100000"/>
              <a:buFont typeface="Arial" panose="020B0604020202020204" pitchFamily="34" charset="0"/>
              <a:buChar char="•"/>
            </a:pPr>
            <a:r>
              <a:rPr lang="en-GB" sz="2000" dirty="0"/>
              <a:t>Delivers what the customer really wants more quickly.</a:t>
            </a:r>
          </a:p>
          <a:p>
            <a:pPr lvl="1"/>
            <a:endParaRPr lang="en-GB"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930" y="1489302"/>
            <a:ext cx="47371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40B12B77-50B0-4444-BE68-9A2AC473F5F8}" type="slidenum">
              <a:rPr lang="en-GB" smtClean="0"/>
              <a:t>75</a:t>
            </a:fld>
            <a:endParaRPr lang="en-GB" dirty="0"/>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80000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02668" y="2762932"/>
            <a:ext cx="8394361" cy="1325562"/>
          </a:xfrm>
        </p:spPr>
        <p:txBody>
          <a:bodyPr>
            <a:noAutofit/>
          </a:bodyPr>
          <a:lstStyle/>
          <a:p>
            <a:pPr algn="ctr"/>
            <a:r>
              <a:rPr lang="en-GB" sz="7000" dirty="0"/>
              <a:t>PART </a:t>
            </a:r>
            <a:r>
              <a:rPr lang="en-GB" sz="7000" dirty="0" smtClean="0"/>
              <a:t>2</a:t>
            </a:r>
            <a:br>
              <a:rPr lang="en-GB" sz="7000" dirty="0" smtClean="0"/>
            </a:br>
            <a:r>
              <a:rPr lang="en-GB" sz="7000" dirty="0" smtClean="0">
                <a:solidFill>
                  <a:srgbClr val="0070C0"/>
                </a:solidFill>
              </a:rPr>
              <a:t>Tailoring PRINCE2 FOR USE WITH AGILE WAYS OF WORKING</a:t>
            </a:r>
            <a:endParaRPr lang="en-GB" sz="7000" dirty="0">
              <a:solidFill>
                <a:srgbClr val="0070C0"/>
              </a:solidFill>
            </a:endParaRP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01529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05906" y="2864757"/>
            <a:ext cx="6580188" cy="1325563"/>
          </a:xfrm>
        </p:spPr>
        <p:txBody>
          <a:bodyPr>
            <a:noAutofit/>
          </a:bodyPr>
          <a:lstStyle/>
          <a:p>
            <a:pPr algn="ctr"/>
            <a:r>
              <a:rPr lang="en-GB" sz="4800" dirty="0">
                <a:solidFill>
                  <a:srgbClr val="0070C0"/>
                </a:solidFill>
              </a:rPr>
              <a:t>Agile behaviours </a:t>
            </a:r>
            <a:r>
              <a:rPr lang="en-GB" sz="4800" dirty="0" smtClean="0">
                <a:solidFill>
                  <a:srgbClr val="0070C0"/>
                </a:solidFill>
              </a:rPr>
              <a:t>and</a:t>
            </a:r>
            <a:r>
              <a:rPr lang="en-GB" sz="4800" dirty="0">
                <a:solidFill>
                  <a:srgbClr val="0070C0"/>
                </a:solidFill>
              </a:rPr>
              <a:t/>
            </a:r>
            <a:br>
              <a:rPr lang="en-GB" sz="4800" dirty="0">
                <a:solidFill>
                  <a:srgbClr val="0070C0"/>
                </a:solidFill>
              </a:rPr>
            </a:br>
            <a:r>
              <a:rPr lang="en-GB" sz="4800" dirty="0" smtClean="0">
                <a:solidFill>
                  <a:srgbClr val="0070C0"/>
                </a:solidFill>
              </a:rPr>
              <a:t>PRINCE2’s </a:t>
            </a:r>
            <a:r>
              <a:rPr lang="en-GB" sz="4800" dirty="0">
                <a:solidFill>
                  <a:srgbClr val="0070C0"/>
                </a:solidFill>
              </a:rPr>
              <a:t>principles</a:t>
            </a: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77</a:t>
            </a:fld>
            <a:endParaRPr lang="en-GB" dirty="0"/>
          </a:p>
        </p:txBody>
      </p:sp>
    </p:spTree>
    <p:extLst>
      <p:ext uri="{BB962C8B-B14F-4D97-AF65-F5344CB8AC3E}">
        <p14:creationId xmlns:p14="http://schemas.microsoft.com/office/powerpoint/2010/main" val="2839655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Applying PRINCE2 principles</a:t>
            </a:r>
          </a:p>
        </p:txBody>
      </p:sp>
      <p:graphicFrame>
        <p:nvGraphicFramePr>
          <p:cNvPr id="7" name="Table 6">
            <a:extLst>
              <a:ext uri="{FF2B5EF4-FFF2-40B4-BE49-F238E27FC236}">
                <a16:creationId xmlns:a16="http://schemas.microsoft.com/office/drawing/2014/main" xmlns="" id="{2EAEC15E-933D-47F8-B789-527111EDA3C1}"/>
              </a:ext>
            </a:extLst>
          </p:cNvPr>
          <p:cNvGraphicFramePr>
            <a:graphicFrameLocks noGrp="1"/>
          </p:cNvGraphicFramePr>
          <p:nvPr>
            <p:extLst>
              <p:ext uri="{D42A27DB-BD31-4B8C-83A1-F6EECF244321}">
                <p14:modId xmlns:p14="http://schemas.microsoft.com/office/powerpoint/2010/main" val="3869473061"/>
              </p:ext>
            </p:extLst>
          </p:nvPr>
        </p:nvGraphicFramePr>
        <p:xfrm>
          <a:off x="407347" y="1519778"/>
          <a:ext cx="11434133" cy="4766721"/>
        </p:xfrm>
        <a:graphic>
          <a:graphicData uri="http://schemas.openxmlformats.org/drawingml/2006/table">
            <a:tbl>
              <a:tblPr firstRow="1" bandRow="1">
                <a:tableStyleId>{BC89EF96-8CEA-46FF-86C4-4CE0E7609802}</a:tableStyleId>
              </a:tblPr>
              <a:tblGrid>
                <a:gridCol w="4138843">
                  <a:extLst>
                    <a:ext uri="{9D8B030D-6E8A-4147-A177-3AD203B41FA5}">
                      <a16:colId xmlns:a16="http://schemas.microsoft.com/office/drawing/2014/main" xmlns="" val="20000"/>
                    </a:ext>
                  </a:extLst>
                </a:gridCol>
                <a:gridCol w="7295290">
                  <a:extLst>
                    <a:ext uri="{9D8B030D-6E8A-4147-A177-3AD203B41FA5}">
                      <a16:colId xmlns:a16="http://schemas.microsoft.com/office/drawing/2014/main" xmlns="" val="20001"/>
                    </a:ext>
                  </a:extLst>
                </a:gridCol>
              </a:tblGrid>
              <a:tr h="830715">
                <a:tc>
                  <a:txBody>
                    <a:bodyPr/>
                    <a:lstStyle/>
                    <a:p>
                      <a:r>
                        <a:rPr lang="en-GB" sz="2000" b="1" dirty="0">
                          <a:latin typeface="Trebuchet MS" panose="020B0603020202020204" pitchFamily="34" charset="0"/>
                        </a:rPr>
                        <a:t>Continued business justification</a:t>
                      </a:r>
                    </a:p>
                  </a:txBody>
                  <a:tcPr marL="118674" marR="118674" marT="59337" marB="59337"/>
                </a:tc>
                <a:tc>
                  <a:txBody>
                    <a:bodyPr/>
                    <a:lstStyle/>
                    <a:p>
                      <a:pPr lvl="0"/>
                      <a:r>
                        <a:rPr lang="en-GB" sz="2000" b="0" dirty="0">
                          <a:latin typeface="Trebuchet MS" panose="020B0603020202020204" pitchFamily="34" charset="0"/>
                        </a:rPr>
                        <a:t>Agile value and MVP</a:t>
                      </a:r>
                    </a:p>
                  </a:txBody>
                  <a:tcPr marL="118674" marR="118674" marT="59337" marB="59337"/>
                </a:tc>
                <a:extLst>
                  <a:ext uri="{0D108BD9-81ED-4DB2-BD59-A6C34878D82A}">
                    <a16:rowId xmlns:a16="http://schemas.microsoft.com/office/drawing/2014/main" xmlns="" val="10000"/>
                  </a:ext>
                </a:extLst>
              </a:tr>
              <a:tr h="830715">
                <a:tc>
                  <a:txBody>
                    <a:bodyPr/>
                    <a:lstStyle/>
                    <a:p>
                      <a:r>
                        <a:rPr lang="en-GB" sz="2000" b="1" dirty="0">
                          <a:latin typeface="Trebuchet MS" panose="020B0603020202020204" pitchFamily="34" charset="0"/>
                        </a:rPr>
                        <a:t>Learn from experience</a:t>
                      </a:r>
                    </a:p>
                  </a:txBody>
                  <a:tcPr marL="118674" marR="118674" marT="59337" marB="59337"/>
                </a:tc>
                <a:tc>
                  <a:txBody>
                    <a:bodyPr/>
                    <a:lstStyle/>
                    <a:p>
                      <a:pPr lvl="0" algn="l"/>
                      <a:r>
                        <a:rPr lang="en-GB" sz="2000" dirty="0">
                          <a:latin typeface="Trebuchet MS" panose="020B0603020202020204" pitchFamily="34" charset="0"/>
                        </a:rPr>
                        <a:t>Retrospectives, short feedback loops and “inspect and adapt”</a:t>
                      </a:r>
                    </a:p>
                  </a:txBody>
                  <a:tcPr marL="118674" marR="118674" marT="59337" marB="59337"/>
                </a:tc>
                <a:extLst>
                  <a:ext uri="{0D108BD9-81ED-4DB2-BD59-A6C34878D82A}">
                    <a16:rowId xmlns:a16="http://schemas.microsoft.com/office/drawing/2014/main" xmlns="" val="10001"/>
                  </a:ext>
                </a:extLst>
              </a:tr>
              <a:tr h="830715">
                <a:tc>
                  <a:txBody>
                    <a:bodyPr/>
                    <a:lstStyle/>
                    <a:p>
                      <a:r>
                        <a:rPr lang="en-GB" sz="2000" b="1" dirty="0">
                          <a:latin typeface="Trebuchet MS" panose="020B0603020202020204" pitchFamily="34" charset="0"/>
                        </a:rPr>
                        <a:t>Defined roles and responsibilities</a:t>
                      </a:r>
                    </a:p>
                  </a:txBody>
                  <a:tcPr marL="118674" marR="118674" marT="59337" marB="59337"/>
                </a:tc>
                <a:tc>
                  <a:txBody>
                    <a:bodyPr/>
                    <a:lstStyle/>
                    <a:p>
                      <a:r>
                        <a:rPr lang="en-GB" sz="2000" dirty="0">
                          <a:latin typeface="Trebuchet MS" panose="020B0603020202020204" pitchFamily="34" charset="0"/>
                        </a:rPr>
                        <a:t>Blending PRINCE2 roles and additional agile roles </a:t>
                      </a:r>
                    </a:p>
                  </a:txBody>
                  <a:tcPr marL="118674" marR="118674" marT="59337" marB="59337"/>
                </a:tc>
                <a:extLst>
                  <a:ext uri="{0D108BD9-81ED-4DB2-BD59-A6C34878D82A}">
                    <a16:rowId xmlns:a16="http://schemas.microsoft.com/office/drawing/2014/main" xmlns="" val="10002"/>
                  </a:ext>
                </a:extLst>
              </a:tr>
              <a:tr h="830715">
                <a:tc>
                  <a:txBody>
                    <a:bodyPr/>
                    <a:lstStyle/>
                    <a:p>
                      <a:r>
                        <a:rPr lang="en-GB" sz="2000" b="1" dirty="0">
                          <a:latin typeface="Trebuchet MS" panose="020B0603020202020204" pitchFamily="34" charset="0"/>
                        </a:rPr>
                        <a:t>Manage by stages</a:t>
                      </a:r>
                    </a:p>
                  </a:txBody>
                  <a:tcPr marL="118674" marR="118674" marT="59337" marB="59337"/>
                </a:tc>
                <a:tc>
                  <a:txBody>
                    <a:bodyPr/>
                    <a:lstStyle/>
                    <a:p>
                      <a:r>
                        <a:rPr lang="en-GB" sz="2000" dirty="0" err="1" smtClean="0">
                          <a:latin typeface="Trebuchet MS" panose="020B0603020202020204" pitchFamily="34" charset="0"/>
                        </a:rPr>
                        <a:t>Timeboxes</a:t>
                      </a:r>
                      <a:r>
                        <a:rPr lang="en-GB" sz="2000" dirty="0" smtClean="0">
                          <a:latin typeface="Trebuchet MS" panose="020B0603020202020204" pitchFamily="34" charset="0"/>
                        </a:rPr>
                        <a:t>, </a:t>
                      </a:r>
                      <a:r>
                        <a:rPr lang="en-GB" sz="2000" dirty="0">
                          <a:latin typeface="Trebuchet MS" panose="020B0603020202020204" pitchFamily="34" charset="0"/>
                        </a:rPr>
                        <a:t>e.g. releases and sprints,</a:t>
                      </a:r>
                    </a:p>
                    <a:p>
                      <a:r>
                        <a:rPr lang="en-GB" sz="2000" dirty="0">
                          <a:latin typeface="Trebuchet MS" panose="020B0603020202020204" pitchFamily="34" charset="0"/>
                        </a:rPr>
                        <a:t>shorter stages to support innovation</a:t>
                      </a:r>
                    </a:p>
                  </a:txBody>
                  <a:tcPr marL="118674" marR="118674" marT="59337" marB="59337"/>
                </a:tc>
                <a:extLst>
                  <a:ext uri="{0D108BD9-81ED-4DB2-BD59-A6C34878D82A}">
                    <a16:rowId xmlns:a16="http://schemas.microsoft.com/office/drawing/2014/main" xmlns="" val="10003"/>
                  </a:ext>
                </a:extLst>
              </a:tr>
              <a:tr h="481287">
                <a:tc>
                  <a:txBody>
                    <a:bodyPr/>
                    <a:lstStyle/>
                    <a:p>
                      <a:r>
                        <a:rPr lang="en-GB" sz="2000" b="1" dirty="0">
                          <a:latin typeface="Trebuchet MS" panose="020B0603020202020204" pitchFamily="34" charset="0"/>
                        </a:rPr>
                        <a:t>Manage by exception</a:t>
                      </a:r>
                    </a:p>
                  </a:txBody>
                  <a:tcPr marL="118674" marR="118674" marT="59337" marB="59337"/>
                </a:tc>
                <a:tc>
                  <a:txBody>
                    <a:bodyPr/>
                    <a:lstStyle/>
                    <a:p>
                      <a:r>
                        <a:rPr lang="en-GB" sz="2000" dirty="0">
                          <a:latin typeface="Trebuchet MS" panose="020B0603020202020204" pitchFamily="34" charset="0"/>
                        </a:rPr>
                        <a:t>Tolerances empower people</a:t>
                      </a:r>
                    </a:p>
                  </a:txBody>
                  <a:tcPr marL="118674" marR="118674" marT="59337" marB="59337"/>
                </a:tc>
                <a:extLst>
                  <a:ext uri="{0D108BD9-81ED-4DB2-BD59-A6C34878D82A}">
                    <a16:rowId xmlns:a16="http://schemas.microsoft.com/office/drawing/2014/main" xmlns="" val="10004"/>
                  </a:ext>
                </a:extLst>
              </a:tr>
              <a:tr h="481287">
                <a:tc>
                  <a:txBody>
                    <a:bodyPr/>
                    <a:lstStyle/>
                    <a:p>
                      <a:r>
                        <a:rPr lang="en-GB" sz="2000" b="1" dirty="0">
                          <a:latin typeface="Trebuchet MS" panose="020B0603020202020204" pitchFamily="34" charset="0"/>
                        </a:rPr>
                        <a:t>Focus on products</a:t>
                      </a:r>
                    </a:p>
                  </a:txBody>
                  <a:tcPr marL="118674" marR="118674" marT="59337" marB="59337"/>
                </a:tc>
                <a:tc>
                  <a:txBody>
                    <a:bodyPr/>
                    <a:lstStyle/>
                    <a:p>
                      <a:r>
                        <a:rPr lang="en-GB" sz="2000" dirty="0">
                          <a:latin typeface="Trebuchet MS" panose="020B0603020202020204" pitchFamily="34" charset="0"/>
                        </a:rPr>
                        <a:t>Prioritisation of products and quality criteria</a:t>
                      </a:r>
                    </a:p>
                  </a:txBody>
                  <a:tcPr marL="118674" marR="118674" marT="59337" marB="59337"/>
                </a:tc>
                <a:extLst>
                  <a:ext uri="{0D108BD9-81ED-4DB2-BD59-A6C34878D82A}">
                    <a16:rowId xmlns:a16="http://schemas.microsoft.com/office/drawing/2014/main" xmlns="" val="10005"/>
                  </a:ext>
                </a:extLst>
              </a:tr>
              <a:tr h="481287">
                <a:tc>
                  <a:txBody>
                    <a:bodyPr/>
                    <a:lstStyle/>
                    <a:p>
                      <a:r>
                        <a:rPr lang="en-GB" sz="2000" b="1" dirty="0">
                          <a:latin typeface="Trebuchet MS" panose="020B0603020202020204" pitchFamily="34" charset="0"/>
                        </a:rPr>
                        <a:t>Tailor to suit the project</a:t>
                      </a:r>
                    </a:p>
                  </a:txBody>
                  <a:tcPr marL="118674" marR="118674" marT="59337" marB="59337"/>
                </a:tc>
                <a:tc>
                  <a:txBody>
                    <a:bodyPr/>
                    <a:lstStyle/>
                    <a:p>
                      <a:r>
                        <a:rPr lang="en-GB" sz="2000" dirty="0">
                          <a:latin typeface="Trebuchet MS" panose="020B0603020202020204" pitchFamily="34" charset="0"/>
                        </a:rPr>
                        <a:t>Agile assessments with the </a:t>
                      </a:r>
                      <a:r>
                        <a:rPr lang="en-GB" sz="2000" dirty="0" err="1">
                          <a:latin typeface="Trebuchet MS" panose="020B0603020202020204" pitchFamily="34" charset="0"/>
                        </a:rPr>
                        <a:t>Agilometer</a:t>
                      </a:r>
                      <a:endParaRPr lang="en-GB" sz="2000" dirty="0">
                        <a:latin typeface="Trebuchet MS" panose="020B0603020202020204" pitchFamily="34" charset="0"/>
                      </a:endParaRPr>
                    </a:p>
                  </a:txBody>
                  <a:tcPr marL="118674" marR="118674" marT="59337" marB="59337"/>
                </a:tc>
                <a:extLst>
                  <a:ext uri="{0D108BD9-81ED-4DB2-BD59-A6C34878D82A}">
                    <a16:rowId xmlns:a16="http://schemas.microsoft.com/office/drawing/2014/main" xmlns="" val="10006"/>
                  </a:ext>
                </a:extLst>
              </a:tr>
            </a:tbl>
          </a:graphicData>
        </a:graphic>
      </p:graphicFrame>
      <p:sp>
        <p:nvSpPr>
          <p:cNvPr id="3" name="Slide Number Placeholder 2"/>
          <p:cNvSpPr>
            <a:spLocks noGrp="1"/>
          </p:cNvSpPr>
          <p:nvPr>
            <p:ph type="sldNum" sz="quarter" idx="12"/>
          </p:nvPr>
        </p:nvSpPr>
        <p:spPr/>
        <p:txBody>
          <a:bodyPr/>
          <a:lstStyle/>
          <a:p>
            <a:fld id="{40B12B77-50B0-4444-BE68-9A2AC473F5F8}" type="slidenum">
              <a:rPr lang="en-GB" smtClean="0"/>
              <a:t>78</a:t>
            </a:fld>
            <a:endParaRPr lang="en-GB"/>
          </a:p>
        </p:txBody>
      </p:sp>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23397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PRINCE2 Agile behaviours</a:t>
            </a:r>
          </a:p>
        </p:txBody>
      </p:sp>
      <p:graphicFrame>
        <p:nvGraphicFramePr>
          <p:cNvPr id="5" name="Content Placeholder 4">
            <a:extLst>
              <a:ext uri="{FF2B5EF4-FFF2-40B4-BE49-F238E27FC236}">
                <a16:creationId xmlns:a16="http://schemas.microsoft.com/office/drawing/2014/main" xmlns="" id="{46968F0F-8129-47AC-8275-A6EC190D0496}"/>
              </a:ext>
            </a:extLst>
          </p:cNvPr>
          <p:cNvGraphicFramePr>
            <a:graphicFrameLocks noGrp="1"/>
          </p:cNvGraphicFramePr>
          <p:nvPr>
            <p:ph idx="1"/>
            <p:extLst>
              <p:ext uri="{D42A27DB-BD31-4B8C-83A1-F6EECF244321}">
                <p14:modId xmlns:p14="http://schemas.microsoft.com/office/powerpoint/2010/main" val="2597804987"/>
              </p:ext>
            </p:extLst>
          </p:nvPr>
        </p:nvGraphicFramePr>
        <p:xfrm>
          <a:off x="387966" y="1563638"/>
          <a:ext cx="11416068" cy="4134245"/>
        </p:xfrm>
        <a:graphic>
          <a:graphicData uri="http://schemas.openxmlformats.org/drawingml/2006/table">
            <a:tbl>
              <a:tblPr firstRow="1" bandRow="1">
                <a:tableStyleId>{5DA37D80-6434-44D0-A028-1B22A696006F}</a:tableStyleId>
              </a:tblPr>
              <a:tblGrid>
                <a:gridCol w="3461747">
                  <a:extLst>
                    <a:ext uri="{9D8B030D-6E8A-4147-A177-3AD203B41FA5}">
                      <a16:colId xmlns:a16="http://schemas.microsoft.com/office/drawing/2014/main" xmlns="" val="20000"/>
                    </a:ext>
                  </a:extLst>
                </a:gridCol>
                <a:gridCol w="7954321">
                  <a:extLst>
                    <a:ext uri="{9D8B030D-6E8A-4147-A177-3AD203B41FA5}">
                      <a16:colId xmlns:a16="http://schemas.microsoft.com/office/drawing/2014/main" xmlns="" val="20001"/>
                    </a:ext>
                  </a:extLst>
                </a:gridCol>
              </a:tblGrid>
              <a:tr h="901237">
                <a:tc>
                  <a:txBody>
                    <a:bodyPr/>
                    <a:lstStyle/>
                    <a:p>
                      <a:r>
                        <a:rPr lang="en-GB" sz="2000" b="1" dirty="0">
                          <a:latin typeface="Trebuchet MS" panose="020B0603020202020204" pitchFamily="34" charset="0"/>
                        </a:rPr>
                        <a:t>Transparency</a:t>
                      </a:r>
                    </a:p>
                  </a:txBody>
                  <a:tcPr marL="128748" marR="128748" marT="64374" marB="64374"/>
                </a:tc>
                <a:tc>
                  <a:txBody>
                    <a:bodyPr/>
                    <a:lstStyle/>
                    <a:p>
                      <a:r>
                        <a:rPr lang="en-GB" sz="2000" b="0" dirty="0">
                          <a:latin typeface="Trebuchet MS" panose="020B0603020202020204" pitchFamily="34" charset="0"/>
                        </a:rPr>
                        <a:t>Openness and visibility but also honesty,</a:t>
                      </a:r>
                      <a:r>
                        <a:rPr lang="en-GB" sz="2000" b="0" baseline="0" dirty="0">
                          <a:latin typeface="Trebuchet MS" panose="020B0603020202020204" pitchFamily="34" charset="0"/>
                        </a:rPr>
                        <a:t> trust, integrity and respect</a:t>
                      </a:r>
                      <a:endParaRPr lang="en-GB" sz="2000" b="0" dirty="0">
                        <a:latin typeface="Trebuchet MS" panose="020B0603020202020204" pitchFamily="34" charset="0"/>
                      </a:endParaRPr>
                    </a:p>
                  </a:txBody>
                  <a:tcPr marL="128748" marR="128748" marT="64374" marB="64374"/>
                </a:tc>
                <a:extLst>
                  <a:ext uri="{0D108BD9-81ED-4DB2-BD59-A6C34878D82A}">
                    <a16:rowId xmlns:a16="http://schemas.microsoft.com/office/drawing/2014/main" xmlns="" val="10000"/>
                  </a:ext>
                </a:extLst>
              </a:tr>
              <a:tr h="1287481">
                <a:tc>
                  <a:txBody>
                    <a:bodyPr/>
                    <a:lstStyle/>
                    <a:p>
                      <a:r>
                        <a:rPr lang="en-GB" sz="2000" b="1" dirty="0">
                          <a:latin typeface="Trebuchet MS" panose="020B0603020202020204" pitchFamily="34" charset="0"/>
                        </a:rPr>
                        <a:t>Collaboration</a:t>
                      </a:r>
                    </a:p>
                  </a:txBody>
                  <a:tcPr marL="128748" marR="128748" marT="64374" marB="64374"/>
                </a:tc>
                <a:tc>
                  <a:txBody>
                    <a:bodyPr/>
                    <a:lstStyle/>
                    <a:p>
                      <a:r>
                        <a:rPr lang="en-GB" sz="2000" b="0" dirty="0">
                          <a:latin typeface="Trebuchet MS" panose="020B0603020202020204" pitchFamily="34" charset="0"/>
                        </a:rPr>
                        <a:t>Internal (the</a:t>
                      </a:r>
                      <a:r>
                        <a:rPr lang="en-GB" sz="2000" b="0" baseline="0" dirty="0">
                          <a:latin typeface="Trebuchet MS" panose="020B0603020202020204" pitchFamily="34" charset="0"/>
                        </a:rPr>
                        <a:t> team work together) </a:t>
                      </a:r>
                      <a:r>
                        <a:rPr lang="en-GB" sz="2000" b="0" dirty="0">
                          <a:latin typeface="Trebuchet MS" panose="020B0603020202020204" pitchFamily="34" charset="0"/>
                        </a:rPr>
                        <a:t>and external (engaging with customers) leading to shared understanding</a:t>
                      </a:r>
                      <a:r>
                        <a:rPr lang="en-GB" sz="2000" b="0" baseline="0" dirty="0">
                          <a:latin typeface="Trebuchet MS" panose="020B0603020202020204" pitchFamily="34" charset="0"/>
                        </a:rPr>
                        <a:t> and ownership</a:t>
                      </a:r>
                      <a:endParaRPr lang="en-GB" sz="2000" b="0" dirty="0">
                        <a:latin typeface="Trebuchet MS" panose="020B0603020202020204" pitchFamily="34" charset="0"/>
                      </a:endParaRPr>
                    </a:p>
                  </a:txBody>
                  <a:tcPr marL="128748" marR="128748" marT="64374" marB="64374"/>
                </a:tc>
                <a:extLst>
                  <a:ext uri="{0D108BD9-81ED-4DB2-BD59-A6C34878D82A}">
                    <a16:rowId xmlns:a16="http://schemas.microsoft.com/office/drawing/2014/main" xmlns="" val="10001"/>
                  </a:ext>
                </a:extLst>
              </a:tr>
              <a:tr h="522145">
                <a:tc>
                  <a:txBody>
                    <a:bodyPr/>
                    <a:lstStyle/>
                    <a:p>
                      <a:r>
                        <a:rPr lang="en-GB" sz="2000" b="1" dirty="0">
                          <a:latin typeface="Trebuchet MS" panose="020B0603020202020204" pitchFamily="34" charset="0"/>
                        </a:rPr>
                        <a:t>Rich communication</a:t>
                      </a:r>
                    </a:p>
                  </a:txBody>
                  <a:tcPr marL="128748" marR="128748" marT="64374" marB="64374"/>
                </a:tc>
                <a:tc>
                  <a:txBody>
                    <a:bodyPr/>
                    <a:lstStyle/>
                    <a:p>
                      <a:r>
                        <a:rPr lang="en-GB" sz="2000" b="0" dirty="0">
                          <a:latin typeface="Trebuchet MS" panose="020B0603020202020204" pitchFamily="34" charset="0"/>
                        </a:rPr>
                        <a:t>Face to face in</a:t>
                      </a:r>
                      <a:r>
                        <a:rPr lang="en-GB" sz="2000" b="0" baseline="0" dirty="0">
                          <a:latin typeface="Trebuchet MS" panose="020B0603020202020204" pitchFamily="34" charset="0"/>
                        </a:rPr>
                        <a:t> preference to</a:t>
                      </a:r>
                      <a:r>
                        <a:rPr lang="en-GB" sz="2000" b="0" dirty="0">
                          <a:latin typeface="Trebuchet MS" panose="020B0603020202020204" pitchFamily="34" charset="0"/>
                        </a:rPr>
                        <a:t> words alone</a:t>
                      </a:r>
                    </a:p>
                  </a:txBody>
                  <a:tcPr marL="128748" marR="128748" marT="64374" marB="64374"/>
                </a:tc>
                <a:extLst>
                  <a:ext uri="{0D108BD9-81ED-4DB2-BD59-A6C34878D82A}">
                    <a16:rowId xmlns:a16="http://schemas.microsoft.com/office/drawing/2014/main" xmlns="" val="10002"/>
                  </a:ext>
                </a:extLst>
              </a:tr>
              <a:tr h="522145">
                <a:tc>
                  <a:txBody>
                    <a:bodyPr/>
                    <a:lstStyle/>
                    <a:p>
                      <a:r>
                        <a:rPr lang="en-GB" sz="2000" b="1" dirty="0" smtClean="0">
                          <a:latin typeface="Trebuchet MS" panose="020B0603020202020204" pitchFamily="34" charset="0"/>
                        </a:rPr>
                        <a:t>Self-organisation</a:t>
                      </a:r>
                      <a:endParaRPr lang="en-GB" sz="2000" b="1" dirty="0">
                        <a:latin typeface="Trebuchet MS" panose="020B0603020202020204" pitchFamily="34" charset="0"/>
                      </a:endParaRPr>
                    </a:p>
                  </a:txBody>
                  <a:tcPr marL="128748" marR="128748" marT="64374" marB="64374"/>
                </a:tc>
                <a:tc>
                  <a:txBody>
                    <a:bodyPr/>
                    <a:lstStyle/>
                    <a:p>
                      <a:r>
                        <a:rPr lang="en-GB" sz="2000" b="0" dirty="0">
                          <a:latin typeface="Trebuchet MS" panose="020B0603020202020204" pitchFamily="34" charset="0"/>
                        </a:rPr>
                        <a:t>Trust</a:t>
                      </a:r>
                      <a:r>
                        <a:rPr lang="en-GB" sz="2000" b="0" baseline="0" dirty="0">
                          <a:latin typeface="Trebuchet MS" panose="020B0603020202020204" pitchFamily="34" charset="0"/>
                        </a:rPr>
                        <a:t> the people closest to the work to know best</a:t>
                      </a:r>
                      <a:endParaRPr lang="en-GB" sz="2000" b="0" dirty="0">
                        <a:latin typeface="Trebuchet MS" panose="020B0603020202020204" pitchFamily="34" charset="0"/>
                      </a:endParaRPr>
                    </a:p>
                  </a:txBody>
                  <a:tcPr marL="128748" marR="128748" marT="64374" marB="64374"/>
                </a:tc>
                <a:extLst>
                  <a:ext uri="{0D108BD9-81ED-4DB2-BD59-A6C34878D82A}">
                    <a16:rowId xmlns:a16="http://schemas.microsoft.com/office/drawing/2014/main" xmlns="" val="10003"/>
                  </a:ext>
                </a:extLst>
              </a:tr>
              <a:tr h="901237">
                <a:tc>
                  <a:txBody>
                    <a:bodyPr/>
                    <a:lstStyle/>
                    <a:p>
                      <a:r>
                        <a:rPr lang="en-GB" sz="2000" b="1" dirty="0">
                          <a:latin typeface="Trebuchet MS" panose="020B0603020202020204" pitchFamily="34" charset="0"/>
                        </a:rPr>
                        <a:t>Exploration</a:t>
                      </a:r>
                    </a:p>
                  </a:txBody>
                  <a:tcPr marL="128748" marR="128748" marT="64374" marB="64374"/>
                </a:tc>
                <a:tc>
                  <a:txBody>
                    <a:bodyPr/>
                    <a:lstStyle/>
                    <a:p>
                      <a:r>
                        <a:rPr lang="en-GB" sz="2000" b="0" dirty="0">
                          <a:latin typeface="Trebuchet MS" panose="020B0603020202020204" pitchFamily="34" charset="0"/>
                        </a:rPr>
                        <a:t>Frequent iterations and rapid feedback loops provide</a:t>
                      </a:r>
                      <a:r>
                        <a:rPr lang="en-GB" sz="2000" b="0" baseline="0" dirty="0">
                          <a:latin typeface="Trebuchet MS" panose="020B0603020202020204" pitchFamily="34" charset="0"/>
                        </a:rPr>
                        <a:t> an opportunity to learn</a:t>
                      </a:r>
                      <a:r>
                        <a:rPr lang="en-GB" sz="2000" b="0" dirty="0">
                          <a:latin typeface="Trebuchet MS" panose="020B0603020202020204" pitchFamily="34" charset="0"/>
                        </a:rPr>
                        <a:t> (experiments and spikes)</a:t>
                      </a:r>
                    </a:p>
                  </a:txBody>
                  <a:tcPr marL="128748" marR="128748" marT="64374" marB="64374"/>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2"/>
          </p:nvPr>
        </p:nvSpPr>
        <p:spPr/>
        <p:txBody>
          <a:bodyPr/>
          <a:lstStyle/>
          <a:p>
            <a:fld id="{40B12B77-50B0-4444-BE68-9A2AC473F5F8}" type="slidenum">
              <a:rPr lang="en-GB" smtClean="0"/>
              <a:t>79</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3714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907166" y="2791960"/>
            <a:ext cx="6377668" cy="1325562"/>
          </a:xfrm>
        </p:spPr>
        <p:txBody>
          <a:bodyPr>
            <a:noAutofit/>
          </a:bodyPr>
          <a:lstStyle/>
          <a:p>
            <a:pPr algn="ctr"/>
            <a:r>
              <a:rPr lang="en-GB" sz="7000" dirty="0"/>
              <a:t>Part </a:t>
            </a:r>
            <a:r>
              <a:rPr lang="en-GB" sz="7000" dirty="0" smtClean="0"/>
              <a:t>1</a:t>
            </a:r>
            <a:br>
              <a:rPr lang="en-GB" sz="7000" dirty="0" smtClean="0"/>
            </a:br>
            <a:r>
              <a:rPr lang="en-GB" sz="7000" dirty="0" smtClean="0">
                <a:solidFill>
                  <a:srgbClr val="0070C0"/>
                </a:solidFill>
              </a:rPr>
              <a:t>INTRODUCING PRINCE2 AND AGILE</a:t>
            </a:r>
            <a:endParaRPr lang="en-GB" sz="7000" dirty="0">
              <a:solidFill>
                <a:srgbClr val="0070C0"/>
              </a:solidFill>
            </a:endParaRPr>
          </a:p>
        </p:txBody>
      </p:sp>
      <p:sp>
        <p:nvSpPr>
          <p:cNvPr id="5"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8</a:t>
            </a:fld>
            <a:endParaRPr lang="en-GB" dirty="0"/>
          </a:p>
        </p:txBody>
      </p:sp>
    </p:spTree>
    <p:extLst>
      <p:ext uri="{BB962C8B-B14F-4D97-AF65-F5344CB8AC3E}">
        <p14:creationId xmlns:p14="http://schemas.microsoft.com/office/powerpoint/2010/main" val="31105081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Generic agile team structure</a:t>
            </a:r>
            <a:endParaRPr lang="en-GB" dirty="0"/>
          </a:p>
        </p:txBody>
      </p:sp>
      <p:sp>
        <p:nvSpPr>
          <p:cNvPr id="3" name="Slide Number Placeholder 2"/>
          <p:cNvSpPr>
            <a:spLocks noGrp="1"/>
          </p:cNvSpPr>
          <p:nvPr>
            <p:ph type="sldNum" sz="quarter" idx="12"/>
          </p:nvPr>
        </p:nvSpPr>
        <p:spPr/>
        <p:txBody>
          <a:bodyPr/>
          <a:lstStyle/>
          <a:p>
            <a:fld id="{40B12B77-50B0-4444-BE68-9A2AC473F5F8}" type="slidenum">
              <a:rPr lang="en-GB" smtClean="0"/>
              <a:t>80</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375" y="1420904"/>
            <a:ext cx="8997000" cy="4704592"/>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41832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05906" y="3053443"/>
            <a:ext cx="6580188" cy="1325563"/>
          </a:xfrm>
        </p:spPr>
        <p:txBody>
          <a:bodyPr>
            <a:noAutofit/>
          </a:bodyPr>
          <a:lstStyle/>
          <a:p>
            <a:pPr algn="ctr"/>
            <a:r>
              <a:rPr lang="en-GB" sz="4800" dirty="0">
                <a:solidFill>
                  <a:srgbClr val="0070C0"/>
                </a:solidFill>
              </a:rPr>
              <a:t>Agile and </a:t>
            </a:r>
            <a:br>
              <a:rPr lang="en-GB" sz="4800" dirty="0">
                <a:solidFill>
                  <a:srgbClr val="0070C0"/>
                </a:solidFill>
              </a:rPr>
            </a:br>
            <a:r>
              <a:rPr lang="en-GB" sz="4800" dirty="0" smtClean="0">
                <a:solidFill>
                  <a:srgbClr val="0070C0"/>
                </a:solidFill>
              </a:rPr>
              <a:t>PRINCE2’s </a:t>
            </a:r>
            <a:r>
              <a:rPr lang="en-GB" sz="4800" dirty="0">
                <a:solidFill>
                  <a:srgbClr val="0070C0"/>
                </a:solidFill>
              </a:rPr>
              <a:t>themes</a:t>
            </a: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81</a:t>
            </a:fld>
            <a:endParaRPr lang="en-GB" dirty="0"/>
          </a:p>
        </p:txBody>
      </p:sp>
    </p:spTree>
    <p:extLst>
      <p:ext uri="{BB962C8B-B14F-4D97-AF65-F5344CB8AC3E}">
        <p14:creationId xmlns:p14="http://schemas.microsoft.com/office/powerpoint/2010/main" val="27866087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business case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No changes required</a:t>
            </a:r>
          </a:p>
          <a:p>
            <a:r>
              <a:rPr lang="en-GB" sz="2000" dirty="0"/>
              <a:t>More </a:t>
            </a:r>
            <a:r>
              <a:rPr lang="en-GB" sz="2000" dirty="0" smtClean="0"/>
              <a:t>information </a:t>
            </a:r>
            <a:r>
              <a:rPr lang="en-GB" sz="2000" dirty="0"/>
              <a:t>on tolerances around benefits</a:t>
            </a:r>
          </a:p>
          <a:p>
            <a:r>
              <a:rPr lang="en-GB" sz="2000" dirty="0"/>
              <a:t>Best case, worst case, expected case </a:t>
            </a:r>
          </a:p>
          <a:p>
            <a:pPr lvl="1"/>
            <a:r>
              <a:rPr lang="en-GB" sz="2000" dirty="0"/>
              <a:t>Linking amount of product to benefit accrued</a:t>
            </a:r>
          </a:p>
          <a:p>
            <a:r>
              <a:rPr lang="en-GB" sz="2000" dirty="0"/>
              <a:t>Explicit definition of what constitutes the minimum viable product (MVP)</a:t>
            </a:r>
          </a:p>
          <a:p>
            <a:r>
              <a:rPr lang="en-GB" sz="2000" dirty="0"/>
              <a:t>Implications of incremental delivery </a:t>
            </a:r>
          </a:p>
          <a:p>
            <a:pPr lvl="1"/>
            <a:r>
              <a:rPr lang="en-GB" sz="2000" dirty="0"/>
              <a:t>Early benefit and early costs </a:t>
            </a:r>
          </a:p>
          <a:p>
            <a:r>
              <a:rPr lang="en-GB" sz="2000" dirty="0"/>
              <a:t>Where there is high uncertainty develop the business case quickly </a:t>
            </a:r>
          </a:p>
          <a:p>
            <a:pPr lvl="1"/>
            <a:r>
              <a:rPr lang="en-GB" sz="2000" dirty="0"/>
              <a:t>Plan to test assumptions quickly</a:t>
            </a:r>
          </a:p>
        </p:txBody>
      </p:sp>
      <p:sp>
        <p:nvSpPr>
          <p:cNvPr id="5" name="Slide Number Placeholder 4"/>
          <p:cNvSpPr>
            <a:spLocks noGrp="1"/>
          </p:cNvSpPr>
          <p:nvPr>
            <p:ph type="sldNum" sz="quarter" idx="12"/>
          </p:nvPr>
        </p:nvSpPr>
        <p:spPr/>
        <p:txBody>
          <a:bodyPr/>
          <a:lstStyle/>
          <a:p>
            <a:fld id="{40B12B77-50B0-4444-BE68-9A2AC473F5F8}" type="slidenum">
              <a:rPr lang="en-GB" smtClean="0"/>
              <a:t>82</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59256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organization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solidFill>
                  <a:srgbClr val="4C4383"/>
                </a:solidFill>
              </a:rPr>
              <a:t>No changes required but additional delivery roles may be needed</a:t>
            </a:r>
          </a:p>
          <a:p>
            <a:r>
              <a:rPr lang="en-GB" sz="2000" dirty="0">
                <a:solidFill>
                  <a:srgbClr val="4C4383"/>
                </a:solidFill>
              </a:rPr>
              <a:t>Consideration needs to be given to: </a:t>
            </a:r>
          </a:p>
          <a:p>
            <a:pPr lvl="1"/>
            <a:r>
              <a:rPr lang="en-GB" sz="2000" dirty="0">
                <a:solidFill>
                  <a:srgbClr val="4C4383"/>
                </a:solidFill>
              </a:rPr>
              <a:t>The team manager role</a:t>
            </a:r>
          </a:p>
          <a:p>
            <a:pPr lvl="2"/>
            <a:r>
              <a:rPr lang="en-GB" dirty="0"/>
              <a:t>How it might be integrated into the delivery team</a:t>
            </a:r>
          </a:p>
          <a:p>
            <a:pPr lvl="1"/>
            <a:r>
              <a:rPr lang="en-GB" sz="2000" dirty="0">
                <a:solidFill>
                  <a:srgbClr val="4C4383"/>
                </a:solidFill>
              </a:rPr>
              <a:t>Common agile roles</a:t>
            </a:r>
          </a:p>
          <a:p>
            <a:pPr lvl="2"/>
            <a:r>
              <a:rPr lang="en-GB" dirty="0"/>
              <a:t>E.g. product owner, scrum master, agile coach, business ambassador</a:t>
            </a:r>
          </a:p>
          <a:p>
            <a:pPr lvl="1"/>
            <a:r>
              <a:rPr lang="en-GB" sz="2000" dirty="0">
                <a:solidFill>
                  <a:srgbClr val="4C4383"/>
                </a:solidFill>
              </a:rPr>
              <a:t>The senior user role</a:t>
            </a:r>
          </a:p>
          <a:p>
            <a:pPr lvl="2"/>
            <a:r>
              <a:rPr lang="en-GB" dirty="0"/>
              <a:t>Acting as a super product owner</a:t>
            </a:r>
          </a:p>
          <a:p>
            <a:pPr lvl="1"/>
            <a:r>
              <a:rPr lang="en-GB" sz="2000" dirty="0">
                <a:solidFill>
                  <a:srgbClr val="4C4383"/>
                </a:solidFill>
              </a:rPr>
              <a:t>The scrum master </a:t>
            </a:r>
          </a:p>
          <a:p>
            <a:pPr lvl="2"/>
            <a:r>
              <a:rPr lang="en-GB" dirty="0"/>
              <a:t>Liaison with the project manager</a:t>
            </a:r>
          </a:p>
          <a:p>
            <a:r>
              <a:rPr lang="en-GB" sz="2000" dirty="0">
                <a:solidFill>
                  <a:srgbClr val="4C4383"/>
                </a:solidFill>
              </a:rPr>
              <a:t>Management by exception to enable self-organization</a:t>
            </a:r>
          </a:p>
        </p:txBody>
      </p:sp>
      <p:sp>
        <p:nvSpPr>
          <p:cNvPr id="5" name="Slide Number Placeholder 4"/>
          <p:cNvSpPr>
            <a:spLocks noGrp="1"/>
          </p:cNvSpPr>
          <p:nvPr>
            <p:ph type="sldNum" sz="quarter" idx="12"/>
          </p:nvPr>
        </p:nvSpPr>
        <p:spPr/>
        <p:txBody>
          <a:bodyPr/>
          <a:lstStyle/>
          <a:p>
            <a:fld id="{40B12B77-50B0-4444-BE68-9A2AC473F5F8}" type="slidenum">
              <a:rPr lang="en-GB" smtClean="0"/>
              <a:t>83</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461733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three PRINCE2 project interests</a:t>
            </a:r>
          </a:p>
        </p:txBody>
      </p:sp>
      <p:pic>
        <p:nvPicPr>
          <p:cNvPr id="7" name="Picture 2" descr="C:\Data\Main Data\##HIC\Consult\AXELOS\# PRINCE2 Agile Vanilla Courses\9780113314676_PRINCE2Agile_figures_2nd impression\PRINCE2Agile_Figure 10.1_The three project interests.jpg">
            <a:extLst>
              <a:ext uri="{FF2B5EF4-FFF2-40B4-BE49-F238E27FC236}">
                <a16:creationId xmlns:a16="http://schemas.microsoft.com/office/drawing/2014/main" xmlns="" id="{A79D6B46-1380-4E8F-AABC-5C79394FFE3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82712" y="1735931"/>
            <a:ext cx="6276528" cy="430390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0B12B77-50B0-4444-BE68-9A2AC473F5F8}" type="slidenum">
              <a:rPr lang="en-GB" smtClean="0"/>
              <a:t>84</a:t>
            </a:fld>
            <a:endParaRPr lang="en-GB"/>
          </a:p>
        </p:txBody>
      </p:sp>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04141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organization theme: Roles</a:t>
            </a:r>
          </a:p>
        </p:txBody>
      </p:sp>
      <p:sp>
        <p:nvSpPr>
          <p:cNvPr id="3" name="Content Placeholder 2"/>
          <p:cNvSpPr>
            <a:spLocks noGrp="1"/>
          </p:cNvSpPr>
          <p:nvPr>
            <p:ph idx="1"/>
          </p:nvPr>
        </p:nvSpPr>
        <p:spPr>
          <a:xfrm>
            <a:off x="345354" y="5852160"/>
            <a:ext cx="11246877" cy="388620"/>
          </a:xfrm>
        </p:spPr>
        <p:txBody>
          <a:bodyPr>
            <a:noAutofit/>
          </a:bodyPr>
          <a:lstStyle/>
          <a:p>
            <a:pPr marL="0" indent="0" algn="ctr">
              <a:buNone/>
            </a:pPr>
            <a:r>
              <a:rPr lang="en-GB" sz="2000" b="1" dirty="0">
                <a:solidFill>
                  <a:srgbClr val="4C4383"/>
                </a:solidFill>
              </a:rPr>
              <a:t>Working agreements can help to document roles and responsibilities</a:t>
            </a:r>
          </a:p>
        </p:txBody>
      </p:sp>
      <p:pic>
        <p:nvPicPr>
          <p:cNvPr id="5" name="Picture 2" descr="C:\Data\Main Data\##HIC\Consult\AXELOS\# PRINCE2 Agile Vanilla Courses\9780113314676_PRINCE2Agile_figures_2nd impression\PRINCE2Agile_Figure 10.2_Project management team structure.jpg">
            <a:extLst>
              <a:ext uri="{FF2B5EF4-FFF2-40B4-BE49-F238E27FC236}">
                <a16:creationId xmlns:a16="http://schemas.microsoft.com/office/drawing/2014/main" xmlns="" id="{19A3A59F-A65D-439C-83A7-25CEC7B8A7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7467" y="1385425"/>
            <a:ext cx="4447270" cy="4351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Data\Main Data\##HIC\Consult\AXELOS\# PRINCE2 Agile Vanilla Courses\9780113314676_PRINCE2Agile_figures_2nd impression\PRINCE2Agile_Figure 10.4_An example of an organizational set-up for a project with one team_v2.jpg">
            <a:extLst>
              <a:ext uri="{FF2B5EF4-FFF2-40B4-BE49-F238E27FC236}">
                <a16:creationId xmlns:a16="http://schemas.microsoft.com/office/drawing/2014/main" xmlns="" id="{8DD8F99E-D909-4259-B02A-F3C54D5A73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4835" y="1385426"/>
            <a:ext cx="4150346" cy="43511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40B12B77-50B0-4444-BE68-9A2AC473F5F8}" type="slidenum">
              <a:rPr lang="en-GB" smtClean="0"/>
              <a:t>85</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4100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subject matter experts (SMES)</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86</a:t>
            </a:fld>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26" y="1600293"/>
            <a:ext cx="8923656" cy="4269565"/>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0"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713360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representatives (Specialists)</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87</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185" y="1735931"/>
            <a:ext cx="9832465" cy="4149213"/>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39318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Supplier </a:t>
            </a:r>
            <a:r>
              <a:rPr lang="en-GB" dirty="0" err="1" smtClean="0"/>
              <a:t>smes</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88</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113" y="1899858"/>
            <a:ext cx="9982424" cy="3930672"/>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58816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Supplier Representatives(specialists)</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89</a:t>
            </a:fld>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46" y="1735931"/>
            <a:ext cx="9907253" cy="4180773"/>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8592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06044" y="2305504"/>
            <a:ext cx="6179911" cy="2138363"/>
          </a:xfrm>
        </p:spPr>
        <p:txBody>
          <a:bodyPr>
            <a:normAutofit/>
          </a:bodyPr>
          <a:lstStyle/>
          <a:p>
            <a:pPr algn="ctr"/>
            <a:r>
              <a:rPr lang="en-GB" sz="4800" dirty="0" smtClean="0">
                <a:solidFill>
                  <a:srgbClr val="0070C0"/>
                </a:solidFill>
              </a:rPr>
              <a:t>Introducing ‘agile’</a:t>
            </a:r>
            <a:endParaRPr lang="en-US" sz="4800" b="1" dirty="0">
              <a:solidFill>
                <a:srgbClr val="0070C0"/>
              </a:solidFill>
            </a:endParaRPr>
          </a:p>
        </p:txBody>
      </p:sp>
      <p:sp>
        <p:nvSpPr>
          <p:cNvPr id="5"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9</a:t>
            </a:fld>
            <a:endParaRPr lang="en-GB" dirty="0"/>
          </a:p>
        </p:txBody>
      </p:sp>
    </p:spTree>
    <p:extLst>
      <p:ext uri="{BB962C8B-B14F-4D97-AF65-F5344CB8AC3E}">
        <p14:creationId xmlns:p14="http://schemas.microsoft.com/office/powerpoint/2010/main" val="19476152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Delivery team quality assurance</a:t>
            </a:r>
            <a:endParaRPr lang="en-GB" dirty="0"/>
          </a:p>
        </p:txBody>
      </p:sp>
      <p:sp>
        <p:nvSpPr>
          <p:cNvPr id="7" name="Slide Number Placeholder 6"/>
          <p:cNvSpPr>
            <a:spLocks noGrp="1"/>
          </p:cNvSpPr>
          <p:nvPr>
            <p:ph type="sldNum" sz="quarter" idx="12"/>
          </p:nvPr>
        </p:nvSpPr>
        <p:spPr/>
        <p:txBody>
          <a:bodyPr/>
          <a:lstStyle/>
          <a:p>
            <a:fld id="{40B12B77-50B0-4444-BE68-9A2AC473F5F8}" type="slidenum">
              <a:rPr lang="en-GB" smtClean="0"/>
              <a:t>90</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75" y="1735931"/>
            <a:ext cx="9106716" cy="4100052"/>
          </a:xfrm>
          <a:prstGeom prst="rect">
            <a:avLst/>
          </a:prstGeom>
        </p:spPr>
      </p:pic>
      <p:sp>
        <p:nvSpPr>
          <p:cNvPr id="8" name="Rectangle 7"/>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017702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quality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Ensure that stakeholders appreciate the difference between scope and quality.</a:t>
            </a:r>
          </a:p>
          <a:p>
            <a:pPr lvl="1"/>
            <a:r>
              <a:rPr lang="en-GB" sz="2000" dirty="0"/>
              <a:t>A reduction in scope is not a reduction in quality</a:t>
            </a:r>
          </a:p>
          <a:p>
            <a:r>
              <a:rPr lang="en-GB" sz="2000" dirty="0"/>
              <a:t>Protect the fitness of purpose of products by:</a:t>
            </a:r>
          </a:p>
          <a:p>
            <a:pPr lvl="1"/>
            <a:r>
              <a:rPr lang="en-GB" sz="2000" dirty="0"/>
              <a:t>P</a:t>
            </a:r>
            <a:r>
              <a:rPr lang="en-GB" sz="2000" dirty="0" smtClean="0"/>
              <a:t>rioritising </a:t>
            </a:r>
            <a:r>
              <a:rPr lang="en-GB" sz="2000" dirty="0"/>
              <a:t>acceptance criteria and quality criteria</a:t>
            </a:r>
          </a:p>
          <a:p>
            <a:pPr lvl="1"/>
            <a:r>
              <a:rPr lang="en-GB" sz="2000" dirty="0"/>
              <a:t>D</a:t>
            </a:r>
            <a:r>
              <a:rPr lang="en-GB" sz="2000" dirty="0" smtClean="0"/>
              <a:t>efining </a:t>
            </a:r>
            <a:r>
              <a:rPr lang="en-GB" sz="2000" dirty="0"/>
              <a:t>quality tolerances</a:t>
            </a:r>
          </a:p>
          <a:p>
            <a:pPr lvl="1"/>
            <a:r>
              <a:rPr lang="en-GB" sz="2000" dirty="0"/>
              <a:t>D</a:t>
            </a:r>
            <a:r>
              <a:rPr lang="en-GB" sz="2000" dirty="0" smtClean="0"/>
              <a:t>ifferentiating </a:t>
            </a:r>
            <a:r>
              <a:rPr lang="en-GB" sz="2000" dirty="0"/>
              <a:t>between functional and non functional requirements</a:t>
            </a:r>
          </a:p>
          <a:p>
            <a:r>
              <a:rPr lang="en-GB" sz="2000" dirty="0"/>
              <a:t>Use agile concepts to help clarify quality criteria</a:t>
            </a:r>
          </a:p>
          <a:p>
            <a:pPr lvl="1"/>
            <a:r>
              <a:rPr lang="en-GB" sz="2000" dirty="0"/>
              <a:t>Definitions of Ready and Done </a:t>
            </a:r>
          </a:p>
          <a:p>
            <a:r>
              <a:rPr lang="en-GB" sz="2000" dirty="0"/>
              <a:t>Consider the frequency of quality checking and the impact on the way that the project is planned and runs</a:t>
            </a:r>
          </a:p>
        </p:txBody>
      </p:sp>
      <p:sp>
        <p:nvSpPr>
          <p:cNvPr id="5" name="Slide Number Placeholder 4"/>
          <p:cNvSpPr>
            <a:spLocks noGrp="1"/>
          </p:cNvSpPr>
          <p:nvPr>
            <p:ph type="sldNum" sz="quarter" idx="12"/>
          </p:nvPr>
        </p:nvSpPr>
        <p:spPr/>
        <p:txBody>
          <a:bodyPr/>
          <a:lstStyle/>
          <a:p>
            <a:fld id="{40B12B77-50B0-4444-BE68-9A2AC473F5F8}" type="slidenum">
              <a:rPr lang="en-GB" smtClean="0"/>
              <a:t>91</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43026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plans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No changes required but many agile techniques and </a:t>
            </a:r>
            <a:r>
              <a:rPr lang="en-GB" sz="2000" dirty="0" smtClean="0"/>
              <a:t>approaches </a:t>
            </a:r>
            <a:r>
              <a:rPr lang="en-GB" sz="2000" dirty="0"/>
              <a:t>exist in this </a:t>
            </a:r>
            <a:r>
              <a:rPr lang="en-GB" sz="2000" dirty="0" smtClean="0"/>
              <a:t>area</a:t>
            </a:r>
            <a:endParaRPr lang="en-GB" sz="2000" dirty="0"/>
          </a:p>
          <a:p>
            <a:pPr lvl="1"/>
            <a:r>
              <a:rPr lang="en-GB" sz="2000" dirty="0"/>
              <a:t>Often informal and low tech e.g. sprint planning, simple list of </a:t>
            </a:r>
            <a:r>
              <a:rPr lang="en-GB" sz="2000" dirty="0" smtClean="0"/>
              <a:t>backlog</a:t>
            </a:r>
          </a:p>
          <a:p>
            <a:pPr marL="457200" lvl="1" indent="0">
              <a:buNone/>
            </a:pPr>
            <a:endParaRPr lang="en-GB" sz="2000" dirty="0"/>
          </a:p>
          <a:p>
            <a:r>
              <a:rPr lang="en-GB" sz="2000" dirty="0"/>
              <a:t>Agile typically looks at how much (or how much value) can be delivered in a fixed time </a:t>
            </a:r>
            <a:r>
              <a:rPr lang="en-GB" sz="2000" dirty="0" smtClean="0"/>
              <a:t>frame</a:t>
            </a:r>
            <a:endParaRPr lang="en-GB" sz="2000" dirty="0"/>
          </a:p>
          <a:p>
            <a:pPr lvl="1"/>
            <a:r>
              <a:rPr lang="en-GB" sz="2000" dirty="0"/>
              <a:t>Releases, sprints, burn </a:t>
            </a:r>
            <a:r>
              <a:rPr lang="en-GB" sz="2000" dirty="0" smtClean="0"/>
              <a:t>charts</a:t>
            </a:r>
          </a:p>
          <a:p>
            <a:pPr marL="457200" lvl="1" indent="0">
              <a:buNone/>
            </a:pPr>
            <a:endParaRPr lang="en-GB" sz="2000" dirty="0"/>
          </a:p>
          <a:p>
            <a:r>
              <a:rPr lang="en-GB" sz="2000" dirty="0"/>
              <a:t>Gantt charts and formal milestones that show how long a fixed amount of work will take may be relevant to higher levels of </a:t>
            </a:r>
            <a:r>
              <a:rPr lang="en-GB" sz="2000" dirty="0" smtClean="0"/>
              <a:t>plan</a:t>
            </a:r>
          </a:p>
          <a:p>
            <a:pPr marL="0" indent="0">
              <a:buNone/>
            </a:pPr>
            <a:r>
              <a:rPr lang="en-GB" sz="2000" dirty="0" smtClean="0"/>
              <a:t> </a:t>
            </a:r>
            <a:endParaRPr lang="en-GB" sz="2000" dirty="0"/>
          </a:p>
          <a:p>
            <a:r>
              <a:rPr lang="en-GB" sz="2000" dirty="0"/>
              <a:t>High level plans and low level backlogs need to be synchronized </a:t>
            </a:r>
          </a:p>
        </p:txBody>
      </p:sp>
      <p:sp>
        <p:nvSpPr>
          <p:cNvPr id="5" name="Slide Number Placeholder 4"/>
          <p:cNvSpPr>
            <a:spLocks noGrp="1"/>
          </p:cNvSpPr>
          <p:nvPr>
            <p:ph type="sldNum" sz="quarter" idx="12"/>
          </p:nvPr>
        </p:nvSpPr>
        <p:spPr/>
        <p:txBody>
          <a:bodyPr/>
          <a:lstStyle/>
          <a:p>
            <a:fld id="{40B12B77-50B0-4444-BE68-9A2AC473F5F8}" type="slidenum">
              <a:rPr lang="en-GB" smtClean="0"/>
              <a:t>92</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91206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risk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Agile techniques address many of the familiar risks on projects</a:t>
            </a:r>
          </a:p>
          <a:p>
            <a:pPr lvl="1"/>
            <a:r>
              <a:rPr lang="en-GB" sz="2000" dirty="0"/>
              <a:t>Avoiding too much detail at the start, daily stand-ups, frequent delivery of product, frequent demos, customer interaction and self-managed </a:t>
            </a:r>
            <a:r>
              <a:rPr lang="en-GB" sz="2000" dirty="0" smtClean="0"/>
              <a:t>teams</a:t>
            </a:r>
          </a:p>
          <a:p>
            <a:pPr marL="457200" lvl="1" indent="0">
              <a:buNone/>
            </a:pPr>
            <a:endParaRPr lang="en-GB" sz="2000" dirty="0"/>
          </a:p>
          <a:p>
            <a:r>
              <a:rPr lang="en-GB" sz="2000" dirty="0"/>
              <a:t>However, agile working has its own set of potential risks</a:t>
            </a:r>
          </a:p>
          <a:p>
            <a:pPr lvl="1"/>
            <a:r>
              <a:rPr lang="en-GB" sz="2000" dirty="0"/>
              <a:t>E.g. the challenges of continual customer </a:t>
            </a:r>
            <a:r>
              <a:rPr lang="en-GB" sz="2000" dirty="0" smtClean="0"/>
              <a:t>engagement</a:t>
            </a:r>
          </a:p>
          <a:p>
            <a:pPr marL="457200" lvl="1" indent="0">
              <a:buNone/>
            </a:pPr>
            <a:endParaRPr lang="en-GB" sz="2000" dirty="0"/>
          </a:p>
          <a:p>
            <a:r>
              <a:rPr lang="en-GB" sz="2000" dirty="0"/>
              <a:t>Processes that support risk management do not need to be </a:t>
            </a:r>
            <a:r>
              <a:rPr lang="en-GB" sz="2000" dirty="0" smtClean="0"/>
              <a:t>bureaucratic; </a:t>
            </a:r>
            <a:r>
              <a:rPr lang="en-GB" sz="2000" dirty="0"/>
              <a:t>the level of formality should be appropriate to the needs of the project</a:t>
            </a:r>
          </a:p>
          <a:p>
            <a:pPr lvl="1"/>
            <a:r>
              <a:rPr lang="en-GB" sz="2000" dirty="0"/>
              <a:t>E.g. a few columns on the team board vs an electronic risk register       </a:t>
            </a:r>
          </a:p>
        </p:txBody>
      </p:sp>
      <p:sp>
        <p:nvSpPr>
          <p:cNvPr id="5" name="Slide Number Placeholder 4"/>
          <p:cNvSpPr>
            <a:spLocks noGrp="1"/>
          </p:cNvSpPr>
          <p:nvPr>
            <p:ph type="sldNum" sz="quarter" idx="12"/>
          </p:nvPr>
        </p:nvSpPr>
        <p:spPr/>
        <p:txBody>
          <a:bodyPr/>
          <a:lstStyle/>
          <a:p>
            <a:fld id="{40B12B77-50B0-4444-BE68-9A2AC473F5F8}" type="slidenum">
              <a:rPr lang="en-GB" smtClean="0"/>
              <a:t>93</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36754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change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solidFill>
                  <a:srgbClr val="4C4383"/>
                </a:solidFill>
              </a:rPr>
              <a:t>Both PRINCE2 and agile see change as inevitable</a:t>
            </a:r>
          </a:p>
          <a:p>
            <a:r>
              <a:rPr lang="en-GB" sz="2000" dirty="0">
                <a:solidFill>
                  <a:srgbClr val="4C4383"/>
                </a:solidFill>
              </a:rPr>
              <a:t>The combination of both views </a:t>
            </a:r>
          </a:p>
          <a:p>
            <a:pPr lvl="1"/>
            <a:r>
              <a:rPr lang="en-GB" sz="2000" dirty="0"/>
              <a:t>Control significant change </a:t>
            </a:r>
          </a:p>
          <a:p>
            <a:pPr lvl="2"/>
            <a:r>
              <a:rPr lang="en-GB" dirty="0"/>
              <a:t>The level where the project was justified</a:t>
            </a:r>
          </a:p>
          <a:p>
            <a:pPr lvl="1"/>
            <a:r>
              <a:rPr lang="en-GB" sz="2000" dirty="0"/>
              <a:t>Enable responsive change at the detail level</a:t>
            </a:r>
          </a:p>
          <a:p>
            <a:pPr lvl="2"/>
            <a:r>
              <a:rPr lang="en-GB" dirty="0"/>
              <a:t>The level where change improves the quality and usability product</a:t>
            </a:r>
          </a:p>
          <a:p>
            <a:r>
              <a:rPr lang="en-GB" sz="2000" dirty="0">
                <a:solidFill>
                  <a:srgbClr val="4C4383"/>
                </a:solidFill>
              </a:rPr>
              <a:t>Product descriptions (quality criteria and tolerance) and work packages need to enable </a:t>
            </a:r>
          </a:p>
          <a:p>
            <a:pPr lvl="1"/>
            <a:r>
              <a:rPr lang="en-GB" sz="2000" dirty="0"/>
              <a:t>Clear baselines that can be managed formally (escalated to the project board or to a change authority)</a:t>
            </a:r>
          </a:p>
          <a:p>
            <a:pPr lvl="1"/>
            <a:r>
              <a:rPr lang="en-GB" sz="2000" dirty="0"/>
              <a:t>Detail level change within defined tolerances that can be managed by the team dynamically</a:t>
            </a:r>
          </a:p>
          <a:p>
            <a:pPr lvl="1"/>
            <a:endParaRPr lang="en-GB" sz="2000" dirty="0"/>
          </a:p>
        </p:txBody>
      </p:sp>
      <p:sp>
        <p:nvSpPr>
          <p:cNvPr id="5" name="Slide Number Placeholder 4"/>
          <p:cNvSpPr>
            <a:spLocks noGrp="1"/>
          </p:cNvSpPr>
          <p:nvPr>
            <p:ph type="sldNum" sz="quarter" idx="12"/>
          </p:nvPr>
        </p:nvSpPr>
        <p:spPr/>
        <p:txBody>
          <a:bodyPr/>
          <a:lstStyle/>
          <a:p>
            <a:fld id="{40B12B77-50B0-4444-BE68-9A2AC473F5F8}" type="slidenum">
              <a:rPr lang="en-GB" smtClean="0"/>
              <a:t>94</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4080789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Tailoring the progress theme</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t>No changes required but many agile techniques and </a:t>
            </a:r>
            <a:r>
              <a:rPr lang="en-GB" sz="2000" dirty="0" smtClean="0"/>
              <a:t>approaches </a:t>
            </a:r>
            <a:r>
              <a:rPr lang="en-GB" sz="2000" dirty="0"/>
              <a:t>exist in this area</a:t>
            </a:r>
          </a:p>
          <a:p>
            <a:pPr lvl="1"/>
            <a:r>
              <a:rPr lang="en-GB" sz="2000" dirty="0"/>
              <a:t>Agile focus on tracking what is </a:t>
            </a:r>
            <a:r>
              <a:rPr lang="en-GB" sz="2000" dirty="0" smtClean="0"/>
              <a:t>delivered, </a:t>
            </a:r>
            <a:r>
              <a:rPr lang="en-GB" sz="2000" dirty="0"/>
              <a:t>e.g. velocity, lead times or value</a:t>
            </a:r>
          </a:p>
          <a:p>
            <a:pPr lvl="1"/>
            <a:r>
              <a:rPr lang="en-GB" sz="2000" dirty="0"/>
              <a:t>Tolerances would be set to support this (scope and quality)</a:t>
            </a:r>
          </a:p>
          <a:p>
            <a:pPr lvl="1"/>
            <a:r>
              <a:rPr lang="en-GB" sz="2000" dirty="0"/>
              <a:t>Within the... sprint burn down and burn up charts</a:t>
            </a:r>
          </a:p>
          <a:p>
            <a:pPr lvl="1"/>
            <a:r>
              <a:rPr lang="en-GB" sz="2000" dirty="0"/>
              <a:t>Across releases... demonstrating value </a:t>
            </a:r>
            <a:r>
              <a:rPr lang="en-GB" sz="2000" dirty="0" smtClean="0"/>
              <a:t>accrued</a:t>
            </a:r>
          </a:p>
          <a:p>
            <a:pPr marL="457200" lvl="1" indent="0">
              <a:buNone/>
            </a:pPr>
            <a:endParaRPr lang="en-GB" sz="2000" dirty="0"/>
          </a:p>
          <a:p>
            <a:r>
              <a:rPr lang="en-GB" sz="2000" dirty="0"/>
              <a:t> Progress is tracked at all levels of the project and both agile techniques and PRINCE2 </a:t>
            </a:r>
            <a:r>
              <a:rPr lang="en-GB" sz="2000" dirty="0" smtClean="0"/>
              <a:t>    processes </a:t>
            </a:r>
            <a:r>
              <a:rPr lang="en-GB" sz="2000" dirty="0"/>
              <a:t>have value</a:t>
            </a:r>
          </a:p>
        </p:txBody>
      </p:sp>
      <p:sp>
        <p:nvSpPr>
          <p:cNvPr id="5" name="Slide Number Placeholder 4"/>
          <p:cNvSpPr>
            <a:spLocks noGrp="1"/>
          </p:cNvSpPr>
          <p:nvPr>
            <p:ph type="sldNum" sz="quarter" idx="12"/>
          </p:nvPr>
        </p:nvSpPr>
        <p:spPr/>
        <p:txBody>
          <a:bodyPr/>
          <a:lstStyle/>
          <a:p>
            <a:fld id="{40B12B77-50B0-4444-BE68-9A2AC473F5F8}" type="slidenum">
              <a:rPr lang="en-GB" smtClean="0"/>
              <a:t>95</a:t>
            </a:fld>
            <a:endParaRPr lang="en-GB"/>
          </a:p>
        </p:txBody>
      </p:sp>
      <p:sp>
        <p:nvSpPr>
          <p:cNvPr id="7" name="Rectangle 6"/>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03701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416628" y="2733902"/>
            <a:ext cx="7358743" cy="1325562"/>
          </a:xfrm>
        </p:spPr>
        <p:txBody>
          <a:bodyPr>
            <a:noAutofit/>
          </a:bodyPr>
          <a:lstStyle/>
          <a:p>
            <a:pPr algn="ctr"/>
            <a:r>
              <a:rPr lang="en-GB" sz="4800" dirty="0" smtClean="0">
                <a:solidFill>
                  <a:srgbClr val="0070C0"/>
                </a:solidFill>
              </a:rPr>
              <a:t>Agile and </a:t>
            </a:r>
            <a:br>
              <a:rPr lang="en-GB" sz="4800" dirty="0" smtClean="0">
                <a:solidFill>
                  <a:srgbClr val="0070C0"/>
                </a:solidFill>
              </a:rPr>
            </a:br>
            <a:r>
              <a:rPr lang="en-GB" sz="4800" dirty="0" smtClean="0">
                <a:solidFill>
                  <a:srgbClr val="0070C0"/>
                </a:solidFill>
              </a:rPr>
              <a:t>PRINCE2’s </a:t>
            </a:r>
            <a:r>
              <a:rPr lang="en-GB" sz="4800" dirty="0">
                <a:solidFill>
                  <a:srgbClr val="0070C0"/>
                </a:solidFill>
              </a:rPr>
              <a:t>processes</a:t>
            </a:r>
          </a:p>
        </p:txBody>
      </p:sp>
      <p:sp>
        <p:nvSpPr>
          <p:cNvPr id="4"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1"/>
          <p:cNvSpPr>
            <a:spLocks noGrp="1"/>
          </p:cNvSpPr>
          <p:nvPr>
            <p:ph type="sldNum" sz="quarter" idx="12"/>
          </p:nvPr>
        </p:nvSpPr>
        <p:spPr>
          <a:xfrm>
            <a:off x="10842168" y="6506730"/>
            <a:ext cx="1344957" cy="365125"/>
          </a:xfrm>
        </p:spPr>
        <p:txBody>
          <a:bodyPr/>
          <a:lstStyle/>
          <a:p>
            <a:pPr algn="r"/>
            <a:fld id="{97D9AE80-FAFD-4F0E-9BE1-2A73DD5C2C2D}" type="slidenum">
              <a:rPr lang="en-GB" smtClean="0"/>
              <a:t>96</a:t>
            </a:fld>
            <a:endParaRPr lang="en-GB" dirty="0"/>
          </a:p>
        </p:txBody>
      </p:sp>
    </p:spTree>
    <p:extLst>
      <p:ext uri="{BB962C8B-B14F-4D97-AF65-F5344CB8AC3E}">
        <p14:creationId xmlns:p14="http://schemas.microsoft.com/office/powerpoint/2010/main" val="40895584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Agile and the PRINCE2 Processes</a:t>
            </a:r>
          </a:p>
        </p:txBody>
      </p:sp>
      <p:sp>
        <p:nvSpPr>
          <p:cNvPr id="3" name="Content Placeholder 2"/>
          <p:cNvSpPr>
            <a:spLocks noGrp="1"/>
          </p:cNvSpPr>
          <p:nvPr>
            <p:ph idx="1"/>
          </p:nvPr>
        </p:nvSpPr>
        <p:spPr>
          <a:xfrm>
            <a:off x="345354" y="1823980"/>
            <a:ext cx="11246877" cy="4351338"/>
          </a:xfrm>
        </p:spPr>
        <p:txBody>
          <a:bodyPr>
            <a:noAutofit/>
          </a:bodyPr>
          <a:lstStyle/>
          <a:p>
            <a:pPr>
              <a:lnSpc>
                <a:spcPct val="150000"/>
              </a:lnSpc>
              <a:buSzPct val="150000"/>
            </a:pPr>
            <a:r>
              <a:rPr lang="en-GB" sz="2000" dirty="0"/>
              <a:t>Agile needs to be incorporated into all 7 processes</a:t>
            </a:r>
          </a:p>
          <a:p>
            <a:pPr>
              <a:lnSpc>
                <a:spcPct val="150000"/>
              </a:lnSpc>
              <a:buSzPct val="150000"/>
            </a:pPr>
            <a:r>
              <a:rPr lang="en-GB" sz="2000" dirty="0"/>
              <a:t>The amount of agile that is appropriate to each process does vary  </a:t>
            </a:r>
          </a:p>
        </p:txBody>
      </p:sp>
      <p:pic>
        <p:nvPicPr>
          <p:cNvPr id="6" name="Picture 5">
            <a:extLst>
              <a:ext uri="{FF2B5EF4-FFF2-40B4-BE49-F238E27FC236}">
                <a16:creationId xmlns:a16="http://schemas.microsoft.com/office/drawing/2014/main" xmlns="" id="{53158157-019C-4590-BD43-0F6C855D9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812" y="3339617"/>
            <a:ext cx="5259426" cy="2657050"/>
          </a:xfrm>
          <a:prstGeom prst="rect">
            <a:avLst/>
          </a:prstGeom>
        </p:spPr>
      </p:pic>
      <p:pic>
        <p:nvPicPr>
          <p:cNvPr id="7" name="Picture 6">
            <a:extLst>
              <a:ext uri="{FF2B5EF4-FFF2-40B4-BE49-F238E27FC236}">
                <a16:creationId xmlns:a16="http://schemas.microsoft.com/office/drawing/2014/main" xmlns="" id="{A6604081-F735-4A79-8EA8-3C470844B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364" y="3639329"/>
            <a:ext cx="5228242" cy="2357338"/>
          </a:xfrm>
          <a:prstGeom prst="rect">
            <a:avLst/>
          </a:prstGeom>
        </p:spPr>
      </p:pic>
      <p:sp>
        <p:nvSpPr>
          <p:cNvPr id="8" name="Slide Number Placeholder 7"/>
          <p:cNvSpPr>
            <a:spLocks noGrp="1"/>
          </p:cNvSpPr>
          <p:nvPr>
            <p:ph type="sldNum" sz="quarter" idx="12"/>
          </p:nvPr>
        </p:nvSpPr>
        <p:spPr/>
        <p:txBody>
          <a:bodyPr/>
          <a:lstStyle/>
          <a:p>
            <a:fld id="{40B12B77-50B0-4444-BE68-9A2AC473F5F8}" type="slidenum">
              <a:rPr lang="en-GB" smtClean="0"/>
              <a:t>97</a:t>
            </a:fld>
            <a:endParaRPr lang="en-GB"/>
          </a:p>
        </p:txBody>
      </p:sp>
      <p:sp>
        <p:nvSpPr>
          <p:cNvPr id="10" name="Rectangle 9"/>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11"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98173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lstStyle/>
          <a:p>
            <a:r>
              <a:rPr lang="en-GB" dirty="0"/>
              <a:t>Relating agile processes to PRINCE2 processes</a:t>
            </a:r>
          </a:p>
        </p:txBody>
      </p:sp>
      <p:pic>
        <p:nvPicPr>
          <p:cNvPr id="8" name="Picture 7">
            <a:extLst>
              <a:ext uri="{FF2B5EF4-FFF2-40B4-BE49-F238E27FC236}">
                <a16:creationId xmlns:a16="http://schemas.microsoft.com/office/drawing/2014/main" xmlns="" id="{B07A7E12-EE50-4114-93A0-F046194D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48178"/>
          <a:stretch/>
        </p:blipFill>
        <p:spPr>
          <a:xfrm>
            <a:off x="273215" y="1494597"/>
            <a:ext cx="6261584" cy="347318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40B12B77-50B0-4444-BE68-9A2AC473F5F8}" type="slidenum">
              <a:rPr lang="en-GB" smtClean="0"/>
              <a:t>98</a:t>
            </a:fld>
            <a:endParaRPr lang="en-GB"/>
          </a:p>
        </p:txBody>
      </p:sp>
      <p:sp>
        <p:nvSpPr>
          <p:cNvPr id="9" name="Rectangle 8"/>
          <p:cNvSpPr/>
          <p:nvPr/>
        </p:nvSpPr>
        <p:spPr>
          <a:xfrm>
            <a:off x="2293200" y="6482100"/>
            <a:ext cx="7657200" cy="215444"/>
          </a:xfrm>
          <a:prstGeom prst="rect">
            <a:avLst/>
          </a:prstGeom>
        </p:spPr>
        <p:txBody>
          <a:bodyPr wrap="square">
            <a:spAutoFit/>
          </a:bodyPr>
          <a:lstStyle/>
          <a:p>
            <a:pPr algn="ctr"/>
            <a:r>
              <a:rPr lang="en-US" sz="800" dirty="0" smtClean="0">
                <a:latin typeface="Verdana" panose="020B0604030504040204" pitchFamily="34" charset="0"/>
                <a:ea typeface="Verdana" panose="020B0604030504040204" pitchFamily="34" charset="0"/>
                <a:cs typeface="Verdana" panose="020B0604030504040204" pitchFamily="34" charset="0"/>
              </a:rPr>
              <a:t>Based on Axelos PRINCE2 Agile materials. Material is used under license from Axelos Limited. All </a:t>
            </a:r>
            <a:r>
              <a:rPr lang="en-US" sz="800" dirty="0">
                <a:latin typeface="Verdana" panose="020B0604030504040204" pitchFamily="34" charset="0"/>
                <a:ea typeface="Verdana" panose="020B0604030504040204" pitchFamily="34" charset="0"/>
                <a:cs typeface="Verdana" panose="020B0604030504040204" pitchFamily="34" charset="0"/>
              </a:rPr>
              <a:t>rights reserved</a:t>
            </a:r>
            <a:r>
              <a:rPr lang="en-US" sz="800" dirty="0">
                <a:solidFill>
                  <a:schemeClr val="bg1">
                    <a:lumMod val="75000"/>
                  </a:schemeClr>
                </a:solidFill>
                <a:latin typeface="Verdana" panose="020B0604030504040204" pitchFamily="34" charset="0"/>
                <a:ea typeface="Verdana" panose="020B0604030504040204" pitchFamily="34" charset="0"/>
                <a:cs typeface="Verdana" panose="020B0604030504040204" pitchFamily="34" charset="0"/>
              </a:rPr>
              <a:t>.</a:t>
            </a:r>
          </a:p>
        </p:txBody>
      </p:sp>
      <p:pic>
        <p:nvPicPr>
          <p:cNvPr id="10" name="Picture 9">
            <a:extLst>
              <a:ext uri="{FF2B5EF4-FFF2-40B4-BE49-F238E27FC236}">
                <a16:creationId xmlns:a16="http://schemas.microsoft.com/office/drawing/2014/main" xmlns="" id="{B07A7E12-EE50-4114-93A0-F046194D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178" b="-2272"/>
          <a:stretch/>
        </p:blipFill>
        <p:spPr>
          <a:xfrm>
            <a:off x="5829259" y="2820159"/>
            <a:ext cx="6150192" cy="3231853"/>
          </a:xfrm>
          <a:prstGeom prst="rect">
            <a:avLst/>
          </a:prstGeom>
          <a:ln>
            <a:noFill/>
          </a:ln>
          <a:effectLst>
            <a:outerShdw blurRad="292100" dist="139700" dir="2700000" algn="tl" rotWithShape="0">
              <a:srgbClr val="333333">
                <a:alpha val="65000"/>
              </a:srgbClr>
            </a:outerShdw>
          </a:effectLst>
        </p:spPr>
      </p:pic>
      <p:sp>
        <p:nvSpPr>
          <p:cNvPr id="11"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160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36" y="410368"/>
            <a:ext cx="11865063" cy="1325563"/>
          </a:xfrm>
        </p:spPr>
        <p:txBody>
          <a:bodyPr>
            <a:normAutofit/>
          </a:bodyPr>
          <a:lstStyle/>
          <a:p>
            <a:r>
              <a:rPr lang="en-GB" sz="3200" dirty="0"/>
              <a:t>Tailoring starting up a project and initiating a project </a:t>
            </a:r>
          </a:p>
        </p:txBody>
      </p:sp>
      <p:sp>
        <p:nvSpPr>
          <p:cNvPr id="3" name="Content Placeholder 2"/>
          <p:cNvSpPr>
            <a:spLocks noGrp="1"/>
          </p:cNvSpPr>
          <p:nvPr>
            <p:ph idx="1"/>
          </p:nvPr>
        </p:nvSpPr>
        <p:spPr>
          <a:xfrm>
            <a:off x="345354" y="1823980"/>
            <a:ext cx="11246877" cy="4351338"/>
          </a:xfrm>
        </p:spPr>
        <p:txBody>
          <a:bodyPr>
            <a:noAutofit/>
          </a:bodyPr>
          <a:lstStyle/>
          <a:p>
            <a:r>
              <a:rPr lang="en-GB" sz="2000" dirty="0">
                <a:solidFill>
                  <a:schemeClr val="bg1">
                    <a:lumMod val="50000"/>
                  </a:schemeClr>
                </a:solidFill>
              </a:rPr>
              <a:t>Viable and worthwhile / Solid foundations to understand the work</a:t>
            </a:r>
          </a:p>
          <a:p>
            <a:r>
              <a:rPr lang="en-GB" sz="2000" dirty="0">
                <a:solidFill>
                  <a:schemeClr val="bg1">
                    <a:lumMod val="50000"/>
                  </a:schemeClr>
                </a:solidFill>
              </a:rPr>
              <a:t>Define things at the right level</a:t>
            </a:r>
          </a:p>
          <a:p>
            <a:pPr lvl="1"/>
            <a:r>
              <a:rPr lang="en-GB" sz="2000" dirty="0">
                <a:solidFill>
                  <a:schemeClr val="bg1">
                    <a:lumMod val="50000"/>
                  </a:schemeClr>
                </a:solidFill>
              </a:rPr>
              <a:t>Project Product Description (Outputs, Outcomes)</a:t>
            </a:r>
          </a:p>
          <a:p>
            <a:pPr lvl="1"/>
            <a:r>
              <a:rPr lang="en-GB" sz="2000" dirty="0">
                <a:solidFill>
                  <a:schemeClr val="bg1">
                    <a:lumMod val="50000"/>
                  </a:schemeClr>
                </a:solidFill>
              </a:rPr>
              <a:t>Business case (Best / worst amount of product and Benefits)</a:t>
            </a:r>
          </a:p>
          <a:p>
            <a:pPr lvl="1"/>
            <a:r>
              <a:rPr lang="en-GB" sz="2000" dirty="0">
                <a:solidFill>
                  <a:schemeClr val="bg1">
                    <a:lumMod val="50000"/>
                  </a:schemeClr>
                </a:solidFill>
              </a:rPr>
              <a:t>High level requirements (epics)</a:t>
            </a:r>
          </a:p>
          <a:p>
            <a:r>
              <a:rPr lang="en-GB" sz="2000" dirty="0">
                <a:solidFill>
                  <a:schemeClr val="bg1">
                    <a:lumMod val="50000"/>
                  </a:schemeClr>
                </a:solidFill>
              </a:rPr>
              <a:t>Define things in the right way</a:t>
            </a:r>
          </a:p>
          <a:p>
            <a:pPr lvl="1"/>
            <a:r>
              <a:rPr lang="en-GB" sz="2000" dirty="0">
                <a:solidFill>
                  <a:schemeClr val="bg1">
                    <a:lumMod val="50000"/>
                  </a:schemeClr>
                </a:solidFill>
              </a:rPr>
              <a:t>To enable agile to work </a:t>
            </a:r>
            <a:r>
              <a:rPr lang="en-GB" sz="2000" dirty="0" smtClean="0">
                <a:solidFill>
                  <a:schemeClr val="bg1">
                    <a:lumMod val="50000"/>
                  </a:schemeClr>
                </a:solidFill>
              </a:rPr>
              <a:t>easier, </a:t>
            </a:r>
            <a:r>
              <a:rPr lang="en-GB" sz="2000" dirty="0">
                <a:solidFill>
                  <a:schemeClr val="bg1">
                    <a:lumMod val="50000"/>
                  </a:schemeClr>
                </a:solidFill>
              </a:rPr>
              <a:t>e.g. outcome focussed</a:t>
            </a:r>
          </a:p>
          <a:p>
            <a:r>
              <a:rPr lang="en-GB" sz="2000" dirty="0">
                <a:solidFill>
                  <a:schemeClr val="bg1">
                    <a:lumMod val="50000"/>
                  </a:schemeClr>
                </a:solidFill>
              </a:rPr>
              <a:t>Set </a:t>
            </a:r>
            <a:r>
              <a:rPr lang="en-GB" sz="2000" dirty="0" smtClean="0">
                <a:solidFill>
                  <a:schemeClr val="bg1">
                    <a:lumMod val="50000"/>
                  </a:schemeClr>
                </a:solidFill>
              </a:rPr>
              <a:t>up the </a:t>
            </a:r>
            <a:r>
              <a:rPr lang="en-GB" sz="2000" dirty="0">
                <a:solidFill>
                  <a:schemeClr val="bg1">
                    <a:lumMod val="50000"/>
                  </a:schemeClr>
                </a:solidFill>
              </a:rPr>
              <a:t>project </a:t>
            </a:r>
            <a:r>
              <a:rPr lang="en-GB" sz="2000" dirty="0" smtClean="0">
                <a:solidFill>
                  <a:schemeClr val="bg1">
                    <a:lumMod val="50000"/>
                  </a:schemeClr>
                </a:solidFill>
              </a:rPr>
              <a:t>in </a:t>
            </a:r>
            <a:r>
              <a:rPr lang="en-GB" sz="2000" dirty="0">
                <a:solidFill>
                  <a:schemeClr val="bg1">
                    <a:lumMod val="50000"/>
                  </a:schemeClr>
                </a:solidFill>
              </a:rPr>
              <a:t>an appropriate manner</a:t>
            </a:r>
          </a:p>
          <a:p>
            <a:pPr lvl="1"/>
            <a:r>
              <a:rPr lang="en-GB" sz="2000" dirty="0">
                <a:solidFill>
                  <a:schemeClr val="bg1">
                    <a:lumMod val="50000"/>
                  </a:schemeClr>
                </a:solidFill>
              </a:rPr>
              <a:t>Integrating with agile </a:t>
            </a:r>
            <a:r>
              <a:rPr lang="en-GB" sz="2000" dirty="0" smtClean="0">
                <a:solidFill>
                  <a:schemeClr val="bg1">
                    <a:lumMod val="50000"/>
                  </a:schemeClr>
                </a:solidFill>
              </a:rPr>
              <a:t>teams, e.g. </a:t>
            </a:r>
            <a:r>
              <a:rPr lang="en-GB" sz="2000" dirty="0">
                <a:solidFill>
                  <a:schemeClr val="bg1">
                    <a:lumMod val="50000"/>
                  </a:schemeClr>
                </a:solidFill>
              </a:rPr>
              <a:t>role names	</a:t>
            </a:r>
          </a:p>
          <a:p>
            <a:pPr lvl="1"/>
            <a:r>
              <a:rPr lang="en-GB" sz="2000" dirty="0">
                <a:solidFill>
                  <a:schemeClr val="bg1">
                    <a:lumMod val="50000"/>
                  </a:schemeClr>
                </a:solidFill>
              </a:rPr>
              <a:t>Impact of frequent releases of products to enable and provide benefits</a:t>
            </a:r>
          </a:p>
        </p:txBody>
      </p:sp>
      <p:sp>
        <p:nvSpPr>
          <p:cNvPr id="5" name="Slide Number Placeholder 4"/>
          <p:cNvSpPr>
            <a:spLocks noGrp="1"/>
          </p:cNvSpPr>
          <p:nvPr>
            <p:ph type="sldNum" sz="quarter" idx="12"/>
          </p:nvPr>
        </p:nvSpPr>
        <p:spPr/>
        <p:txBody>
          <a:bodyPr/>
          <a:lstStyle/>
          <a:p>
            <a:fld id="{40B12B77-50B0-4444-BE68-9A2AC473F5F8}" type="slidenum">
              <a:rPr lang="en-GB" smtClean="0"/>
              <a:t>99</a:t>
            </a:fld>
            <a:endParaRPr lang="en-GB"/>
          </a:p>
        </p:txBody>
      </p:sp>
      <p:sp>
        <p:nvSpPr>
          <p:cNvPr id="7" name="Rectangle 2"/>
          <p:cNvSpPr>
            <a:spLocks noChangeArrowheads="1"/>
          </p:cNvSpPr>
          <p:nvPr/>
        </p:nvSpPr>
        <p:spPr bwMode="auto">
          <a:xfrm>
            <a:off x="2292817" y="6647601"/>
            <a:ext cx="7656401" cy="217625"/>
          </a:xfrm>
          <a:prstGeom prst="rect">
            <a:avLst/>
          </a:prstGeom>
          <a:noFill/>
          <a:ln w="9525">
            <a:noFill/>
            <a:round/>
            <a:headEnd/>
            <a:tailEnd/>
          </a:ln>
        </p:spPr>
        <p:txBody>
          <a:bodyPr wrap="square" lIns="90000" tIns="46800" rIns="90000" bIns="46800" anchor="ctr">
            <a:spAutoFit/>
          </a:bodyPr>
          <a:lstStyle/>
          <a:p>
            <a:pPr algn="ctr"/>
            <a:r>
              <a:rPr lang="en-AU" sz="800" dirty="0" smtClean="0">
                <a:latin typeface="Verdana" panose="020B0604030504040204" pitchFamily="34" charset="0"/>
                <a:ea typeface="Verdana" panose="020B0604030504040204" pitchFamily="34" charset="0"/>
                <a:cs typeface="Verdana" panose="020B0604030504040204" pitchFamily="34" charset="0"/>
              </a:rPr>
              <a:t>PRINCE2 and PRINCE2 Agile</a:t>
            </a:r>
            <a:r>
              <a:rPr lang="en-US" sz="800" dirty="0" smtClean="0">
                <a:latin typeface="Verdana" panose="020B0604030504040204" pitchFamily="34" charset="0"/>
                <a:ea typeface="Verdana" panose="020B0604030504040204" pitchFamily="34" charset="0"/>
                <a:cs typeface="Verdana" panose="020B0604030504040204" pitchFamily="34" charset="0"/>
              </a:rPr>
              <a:t> are </a:t>
            </a:r>
            <a:r>
              <a:rPr lang="en-US" sz="800" dirty="0">
                <a:latin typeface="Verdana" panose="020B0604030504040204" pitchFamily="34" charset="0"/>
                <a:ea typeface="Verdana" panose="020B0604030504040204" pitchFamily="34" charset="0"/>
                <a:cs typeface="Verdana" panose="020B0604030504040204" pitchFamily="34" charset="0"/>
              </a:rPr>
              <a:t>registered </a:t>
            </a:r>
            <a:r>
              <a:rPr lang="en-US" sz="800" dirty="0" smtClean="0">
                <a:latin typeface="Verdana" panose="020B0604030504040204" pitchFamily="34" charset="0"/>
                <a:ea typeface="Verdana" panose="020B0604030504040204" pitchFamily="34" charset="0"/>
                <a:cs typeface="Verdana" panose="020B0604030504040204" pitchFamily="34" charset="0"/>
              </a:rPr>
              <a:t>trade marks </a:t>
            </a:r>
            <a:r>
              <a:rPr lang="en-US" sz="800" dirty="0">
                <a:latin typeface="Verdana" panose="020B0604030504040204" pitchFamily="34" charset="0"/>
                <a:ea typeface="Verdana" panose="020B0604030504040204" pitchFamily="34" charset="0"/>
                <a:cs typeface="Verdana" panose="020B0604030504040204" pitchFamily="34" charset="0"/>
              </a:rPr>
              <a:t>of </a:t>
            </a:r>
            <a:r>
              <a:rPr lang="en-US" sz="800" dirty="0" smtClean="0">
                <a:latin typeface="Verdana" panose="020B0604030504040204" pitchFamily="34" charset="0"/>
                <a:ea typeface="Verdana" panose="020B0604030504040204" pitchFamily="34" charset="0"/>
                <a:cs typeface="Verdana" panose="020B0604030504040204" pitchFamily="34" charset="0"/>
              </a:rPr>
              <a:t>Axelos Limited, used under permission of Axelos Limited. All rights reserved.</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09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26199</TotalTime>
  <Words>19191</Words>
  <Application>Microsoft Office PowerPoint</Application>
  <PresentationFormat>Widescreen</PresentationFormat>
  <Paragraphs>1445</Paragraphs>
  <Slides>122</Slides>
  <Notes>116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122</vt:i4>
      </vt:variant>
    </vt:vector>
  </HeadingPairs>
  <TitlesOfParts>
    <vt:vector size="128" baseType="lpstr">
      <vt:lpstr>Arial</vt:lpstr>
      <vt:lpstr>Calibri</vt:lpstr>
      <vt:lpstr>Trebuchet MS</vt:lpstr>
      <vt:lpstr>Verdana</vt:lpstr>
      <vt:lpstr>Wingdings</vt:lpstr>
      <vt:lpstr>Office Theme</vt:lpstr>
      <vt:lpstr>PRINCE2 Agile® Foundation course</vt:lpstr>
      <vt:lpstr>Welcome</vt:lpstr>
      <vt:lpstr>About yourself</vt:lpstr>
      <vt:lpstr>COURSE OBJECTIVES</vt:lpstr>
      <vt:lpstr>About the PRINCE2 AGILE manual</vt:lpstr>
      <vt:lpstr>Course structure</vt:lpstr>
      <vt:lpstr>Foundation exam structure</vt:lpstr>
      <vt:lpstr>Part 1 INTRODUCING PRINCE2 AND AGILE</vt:lpstr>
      <vt:lpstr>Introducing ‘agile’</vt:lpstr>
      <vt:lpstr>Project DOmains</vt:lpstr>
      <vt:lpstr>Approaches to new product development 1</vt:lpstr>
      <vt:lpstr>Approaches to new product development 2</vt:lpstr>
      <vt:lpstr>Approaches to new product development 3</vt:lpstr>
      <vt:lpstr>Agile Approaches</vt:lpstr>
      <vt:lpstr>The Agile Manifesto</vt:lpstr>
      <vt:lpstr>Which agile approach?</vt:lpstr>
      <vt:lpstr>Project or BAU</vt:lpstr>
      <vt:lpstr>THE Difference between project work BAU work</vt:lpstr>
      <vt:lpstr>What is ‘agile’?</vt:lpstr>
      <vt:lpstr>Myths about ‘agile’</vt:lpstr>
      <vt:lpstr>Agile style</vt:lpstr>
      <vt:lpstr>Defining agile</vt:lpstr>
      <vt:lpstr>Enough design up front</vt:lpstr>
      <vt:lpstr>Generic agile workflow</vt:lpstr>
      <vt:lpstr>Introducing PRINCE2</vt:lpstr>
      <vt:lpstr>PRINCE2</vt:lpstr>
      <vt:lpstr>Prince2 principles</vt:lpstr>
      <vt:lpstr>Prince2 THEMES</vt:lpstr>
      <vt:lpstr>PRINCE2 processes and themes</vt:lpstr>
      <vt:lpstr>Prince2 management products</vt:lpstr>
      <vt:lpstr>PARAMETERS, TARGETS, TOLERANCE</vt:lpstr>
      <vt:lpstr>The prince2 journey with agile</vt:lpstr>
      <vt:lpstr>Agile ways of working</vt:lpstr>
      <vt:lpstr>PRINCE2 Agile’s view</vt:lpstr>
      <vt:lpstr>Agile behaviours, concepts and techniques</vt:lpstr>
      <vt:lpstr>Agile frameworks</vt:lpstr>
      <vt:lpstr>Scrum Overview</vt:lpstr>
      <vt:lpstr>Scrum Roles – product owner</vt:lpstr>
      <vt:lpstr>Scrum Roles – Scrum Master</vt:lpstr>
      <vt:lpstr>Scrum Roles – development team</vt:lpstr>
      <vt:lpstr>Scrum events – sprintS</vt:lpstr>
      <vt:lpstr>Scrum events – sprint Planning</vt:lpstr>
      <vt:lpstr>Scrum events – Daily scrum (daily standup)</vt:lpstr>
      <vt:lpstr>Scrum events – sprint review</vt:lpstr>
      <vt:lpstr>Scrum events – sprint retrospective</vt:lpstr>
      <vt:lpstr>Scrum Workflow</vt:lpstr>
      <vt:lpstr>Kanban overview</vt:lpstr>
      <vt:lpstr>Kanban board</vt:lpstr>
      <vt:lpstr>Lean startup</vt:lpstr>
      <vt:lpstr>Hierarchy of Requirements</vt:lpstr>
      <vt:lpstr>Introducing user stories</vt:lpstr>
      <vt:lpstr>User story card - front</vt:lpstr>
      <vt:lpstr>User story card - rear</vt:lpstr>
      <vt:lpstr>Estimating in agile environments</vt:lpstr>
      <vt:lpstr>Agile Estimating BY relative size</vt:lpstr>
      <vt:lpstr>Agile Estimating – t-shirt sizing</vt:lpstr>
      <vt:lpstr>Agile Estimating – story point sizing</vt:lpstr>
      <vt:lpstr>Agile Estimating – using the Fibonacci sequence</vt:lpstr>
      <vt:lpstr>Agile Planning</vt:lpstr>
      <vt:lpstr>Tracking progress with burn charts</vt:lpstr>
      <vt:lpstr>Blending PRINCE2 and agile</vt:lpstr>
      <vt:lpstr>PRINCE2 Agile: blending PRINCE2 and agile together</vt:lpstr>
      <vt:lpstr>What does PRINCE2 Agile comprise of?</vt:lpstr>
      <vt:lpstr>8  Guidance Points</vt:lpstr>
      <vt:lpstr>Beware of prejudice!</vt:lpstr>
      <vt:lpstr>Which agile approach?</vt:lpstr>
      <vt:lpstr>Performance targets and tolerance</vt:lpstr>
      <vt:lpstr>The Hexagon</vt:lpstr>
      <vt:lpstr>Tolerance guidance</vt:lpstr>
      <vt:lpstr>The 5 targets</vt:lpstr>
      <vt:lpstr>Be on time and hit deadlines</vt:lpstr>
      <vt:lpstr>Embrace change</vt:lpstr>
      <vt:lpstr>Protect the level of Quality</vt:lpstr>
      <vt:lpstr>KEEP THE TEAMS STABLE</vt:lpstr>
      <vt:lpstr>Accept that the customer doesn’t need everything</vt:lpstr>
      <vt:lpstr>PART 2 Tailoring PRINCE2 FOR USE WITH AGILE WAYS OF WORKING</vt:lpstr>
      <vt:lpstr>Agile behaviours and PRINCE2’s principles</vt:lpstr>
      <vt:lpstr>Applying PRINCE2 principles</vt:lpstr>
      <vt:lpstr>PRINCE2 Agile behaviours</vt:lpstr>
      <vt:lpstr>Generic agile team structure</vt:lpstr>
      <vt:lpstr>Agile and  PRINCE2’s themes</vt:lpstr>
      <vt:lpstr>Tailoring the business case theme</vt:lpstr>
      <vt:lpstr>Tailoring the organization theme</vt:lpstr>
      <vt:lpstr>The three PRINCE2 project interests</vt:lpstr>
      <vt:lpstr>Tailoring the organization theme: Roles</vt:lpstr>
      <vt:lpstr>Customer subject matter experts (SMES)</vt:lpstr>
      <vt:lpstr>Customer representatives (Specialists)</vt:lpstr>
      <vt:lpstr>Supplier smes</vt:lpstr>
      <vt:lpstr>Supplier Representatives(specialists)</vt:lpstr>
      <vt:lpstr>Delivery team quality assurance</vt:lpstr>
      <vt:lpstr>Tailoring the quality theme</vt:lpstr>
      <vt:lpstr>Tailoring the plans theme</vt:lpstr>
      <vt:lpstr>Tailoring the risk theme</vt:lpstr>
      <vt:lpstr>Tailoring the change theme</vt:lpstr>
      <vt:lpstr>Tailoring the progress theme</vt:lpstr>
      <vt:lpstr>Agile and  PRINCE2’s processes</vt:lpstr>
      <vt:lpstr>Agile and the PRINCE2 Processes</vt:lpstr>
      <vt:lpstr>Relating agile processes to PRINCE2 processes</vt:lpstr>
      <vt:lpstr>Tailoring starting up a project and initiating a project </vt:lpstr>
      <vt:lpstr>Tailoring the early management products</vt:lpstr>
      <vt:lpstr>Tailoring controlling a stage and managing product delivery processes</vt:lpstr>
      <vt:lpstr>Tailoring the stage management products</vt:lpstr>
      <vt:lpstr>Tailoring managing a stage boundary process</vt:lpstr>
      <vt:lpstr>Tailoring closing a project process</vt:lpstr>
      <vt:lpstr>Tailoring directing a project</vt:lpstr>
      <vt:lpstr>PART 3 FOCUS AREAS</vt:lpstr>
      <vt:lpstr>Agilometer</vt:lpstr>
      <vt:lpstr>Agilometer</vt:lpstr>
      <vt:lpstr>Requirements</vt:lpstr>
      <vt:lpstr>Requirements</vt:lpstr>
      <vt:lpstr>Requirements - granularity</vt:lpstr>
      <vt:lpstr>Rich communication</vt:lpstr>
      <vt:lpstr>Big visual charts</vt:lpstr>
      <vt:lpstr>Workshops</vt:lpstr>
      <vt:lpstr>facilitation</vt:lpstr>
      <vt:lpstr>Frequent releases</vt:lpstr>
      <vt:lpstr>Frequent releases</vt:lpstr>
      <vt:lpstr>Agile contracts</vt:lpstr>
      <vt:lpstr>Structuring an Agile contract</vt:lpstr>
      <vt:lpstr>END OF Course</vt:lpstr>
      <vt:lpstr>Course Objectives</vt:lpstr>
      <vt:lpstr>Contact AXELOS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dc:title>
  <dc:creator>Geoff Rankins</dc:creator>
  <cp:keywords>PRINCE2 Agile</cp:keywords>
  <cp:lastModifiedBy>Geoff Rankins</cp:lastModifiedBy>
  <cp:revision>562</cp:revision>
  <dcterms:created xsi:type="dcterms:W3CDTF">2016-10-14T13:52:09Z</dcterms:created>
  <dcterms:modified xsi:type="dcterms:W3CDTF">2022-03-11T03:29:10Z</dcterms:modified>
</cp:coreProperties>
</file>